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6" r:id="rId2"/>
    <p:sldId id="449" r:id="rId3"/>
    <p:sldId id="450" r:id="rId4"/>
    <p:sldId id="428" r:id="rId5"/>
    <p:sldId id="429" r:id="rId6"/>
    <p:sldId id="391" r:id="rId7"/>
    <p:sldId id="395" r:id="rId8"/>
    <p:sldId id="426" r:id="rId9"/>
    <p:sldId id="461" r:id="rId10"/>
    <p:sldId id="453" r:id="rId11"/>
    <p:sldId id="457" r:id="rId12"/>
    <p:sldId id="432" r:id="rId13"/>
    <p:sldId id="433" r:id="rId14"/>
    <p:sldId id="459" r:id="rId15"/>
    <p:sldId id="434" r:id="rId16"/>
    <p:sldId id="436" r:id="rId17"/>
    <p:sldId id="469" r:id="rId18"/>
    <p:sldId id="460" r:id="rId19"/>
    <p:sldId id="437" r:id="rId20"/>
    <p:sldId id="438" r:id="rId21"/>
    <p:sldId id="439" r:id="rId22"/>
    <p:sldId id="440" r:id="rId23"/>
    <p:sldId id="441" r:id="rId24"/>
    <p:sldId id="468" r:id="rId25"/>
    <p:sldId id="462" r:id="rId26"/>
    <p:sldId id="466" r:id="rId27"/>
    <p:sldId id="463" r:id="rId28"/>
    <p:sldId id="464" r:id="rId29"/>
    <p:sldId id="465" r:id="rId30"/>
    <p:sldId id="467" r:id="rId31"/>
    <p:sldId id="473" r:id="rId32"/>
    <p:sldId id="472" r:id="rId33"/>
    <p:sldId id="448" r:id="rId34"/>
    <p:sldId id="471" r:id="rId35"/>
    <p:sldId id="470" r:id="rId36"/>
    <p:sldId id="474" r:id="rId37"/>
    <p:sldId id="446" r:id="rId38"/>
    <p:sldId id="475" r:id="rId39"/>
    <p:sldId id="445" r:id="rId40"/>
    <p:sldId id="477" r:id="rId41"/>
    <p:sldId id="476" r:id="rId42"/>
    <p:sldId id="479" r:id="rId43"/>
    <p:sldId id="478" r:id="rId44"/>
  </p:sldIdLst>
  <p:sldSz cx="9144000" cy="6858000" type="screen4x3"/>
  <p:notesSz cx="7010400" cy="9296400"/>
  <p:custDataLst>
    <p:tags r:id="rId4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Nelson" initials="CN"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910A"/>
    <a:srgbClr val="008000"/>
    <a:srgbClr val="ABABAB"/>
    <a:srgbClr val="9500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4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PDCIDC01\File_Server\PROJECTS\PDCI%20Projects\International%20Pricing%20Datasets\03.%20Working\00.%20Analysis\P&amp;R%20in%20Canada%20(June%202013)\Graph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npalmer.PDCI\AppData\Local\Microsoft\Windows\Temporary%20Internet%20Files\Content.Outlook\HMNB51KW\Resul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7.0370370370370389E-2"/>
          <c:y val="4.3650793650793794E-2"/>
          <c:w val="0.88888888888889062"/>
          <c:h val="0.88492063492063588"/>
        </c:manualLayout>
      </c:layout>
      <c:pie3DChart>
        <c:varyColors val="0"/>
        <c:ser>
          <c:idx val="0"/>
          <c:order val="0"/>
          <c:tx>
            <c:strRef>
              <c:f>Sheet1!$B$1</c:f>
              <c:strCache>
                <c:ptCount val="1"/>
                <c:pt idx="0">
                  <c:v>Drug Expenditures</c:v>
                </c:pt>
              </c:strCache>
            </c:strRef>
          </c:tx>
          <c:dPt>
            <c:idx val="0"/>
            <c:bubble3D val="0"/>
            <c:spPr>
              <a:solidFill>
                <a:schemeClr val="accent2">
                  <a:lumMod val="60000"/>
                  <a:lumOff val="40000"/>
                </a:schemeClr>
              </a:solidFill>
            </c:spPr>
          </c:dPt>
          <c:dPt>
            <c:idx val="2"/>
            <c:bubble3D val="0"/>
            <c:spPr>
              <a:solidFill>
                <a:schemeClr val="accent1">
                  <a:lumMod val="50000"/>
                </a:schemeClr>
              </a:solidFill>
            </c:spPr>
          </c:dPt>
          <c:dLbls>
            <c:dLbl>
              <c:idx val="0"/>
              <c:layout>
                <c:manualLayout>
                  <c:x val="-0.18929333561565814"/>
                  <c:y val="6.725813343099557E-2"/>
                </c:manualLayout>
              </c:layout>
              <c:dLblPos val="bestFit"/>
              <c:showLegendKey val="0"/>
              <c:showVal val="0"/>
              <c:showCatName val="1"/>
              <c:showSerName val="0"/>
              <c:showPercent val="1"/>
              <c:showBubbleSize val="0"/>
            </c:dLbl>
            <c:dLbl>
              <c:idx val="1"/>
              <c:layout>
                <c:manualLayout>
                  <c:x val="-0.13792707976720425"/>
                  <c:y val="-0.28281785997680892"/>
                </c:manualLayout>
              </c:layout>
              <c:dLblPos val="bestFit"/>
              <c:showLegendKey val="0"/>
              <c:showVal val="0"/>
              <c:showCatName val="1"/>
              <c:showSerName val="0"/>
              <c:showPercent val="1"/>
              <c:showBubbleSize val="0"/>
            </c:dLbl>
            <c:dLbl>
              <c:idx val="2"/>
              <c:layout>
                <c:manualLayout>
                  <c:x val="0.23821750542051809"/>
                  <c:y val="2.3621742049685656E-2"/>
                </c:manualLayout>
              </c:layout>
              <c:dLblPos val="bestFit"/>
              <c:showLegendKey val="0"/>
              <c:showVal val="0"/>
              <c:showCatName val="1"/>
              <c:showSerName val="0"/>
              <c:showPercent val="1"/>
              <c:showBubbleSize val="0"/>
            </c:dLbl>
            <c:txPr>
              <a:bodyPr/>
              <a:lstStyle/>
              <a:p>
                <a:pPr>
                  <a:defRPr lang="en-CA" sz="1200"/>
                </a:pPr>
                <a:endParaRPr lang="en-US"/>
              </a:p>
            </c:txPr>
            <c:dLblPos val="inEnd"/>
            <c:showLegendKey val="0"/>
            <c:showVal val="0"/>
            <c:showCatName val="1"/>
            <c:showSerName val="0"/>
            <c:showPercent val="1"/>
            <c:showBubbleSize val="0"/>
            <c:showLeaderLines val="1"/>
          </c:dLbls>
          <c:cat>
            <c:strRef>
              <c:f>Sheet1!$A$2:$A$4</c:f>
              <c:strCache>
                <c:ptCount val="3"/>
                <c:pt idx="0">
                  <c:v>Private Insurers</c:v>
                </c:pt>
                <c:pt idx="1">
                  <c:v>Out of Pocket</c:v>
                </c:pt>
                <c:pt idx="2">
                  <c:v>Public Payers</c:v>
                </c:pt>
              </c:strCache>
            </c:strRef>
          </c:cat>
          <c:val>
            <c:numRef>
              <c:f>Sheet1!$B$2:$B$4</c:f>
              <c:numCache>
                <c:formatCode>General</c:formatCode>
                <c:ptCount val="3"/>
                <c:pt idx="0">
                  <c:v>0.3200000000000004</c:v>
                </c:pt>
                <c:pt idx="1">
                  <c:v>0.15200000000000016</c:v>
                </c:pt>
                <c:pt idx="2">
                  <c:v>0.37600000000000033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4" b="1" i="0" u="none" strike="noStrike" baseline="0">
                <a:solidFill>
                  <a:schemeClr val="accent2"/>
                </a:solidFill>
                <a:latin typeface="Arial"/>
                <a:ea typeface="Arial"/>
                <a:cs typeface="Arial"/>
              </a:defRPr>
            </a:pPr>
            <a:r>
              <a:rPr lang="en-CA" dirty="0">
                <a:solidFill>
                  <a:schemeClr val="accent2"/>
                </a:solidFill>
              </a:rPr>
              <a:t>CDR Decisions as of </a:t>
            </a:r>
            <a:r>
              <a:rPr lang="en-CA" dirty="0" smtClean="0">
                <a:solidFill>
                  <a:schemeClr val="accent2"/>
                </a:solidFill>
              </a:rPr>
              <a:t>March </a:t>
            </a:r>
            <a:r>
              <a:rPr lang="en-CA" baseline="0" dirty="0" smtClean="0">
                <a:solidFill>
                  <a:schemeClr val="accent2"/>
                </a:solidFill>
              </a:rPr>
              <a:t>2013</a:t>
            </a:r>
            <a:r>
              <a:rPr lang="en-CA" dirty="0" smtClean="0">
                <a:solidFill>
                  <a:schemeClr val="accent2"/>
                </a:solidFill>
              </a:rPr>
              <a:t> </a:t>
            </a:r>
            <a:r>
              <a:rPr lang="en-CA" dirty="0">
                <a:solidFill>
                  <a:schemeClr val="accent2"/>
                </a:solidFill>
              </a:rPr>
              <a:t>(N = </a:t>
            </a:r>
            <a:r>
              <a:rPr lang="en-CA" dirty="0" smtClean="0">
                <a:solidFill>
                  <a:schemeClr val="accent2"/>
                </a:solidFill>
              </a:rPr>
              <a:t>232)</a:t>
            </a:r>
            <a:endParaRPr lang="en-CA" dirty="0">
              <a:solidFill>
                <a:schemeClr val="accent2"/>
              </a:solidFill>
            </a:endParaRPr>
          </a:p>
        </c:rich>
      </c:tx>
      <c:layout>
        <c:manualLayout>
          <c:xMode val="edge"/>
          <c:yMode val="edge"/>
          <c:x val="0.10272273029354154"/>
          <c:y val="5.2771497584541888E-2"/>
        </c:manualLayout>
      </c:layout>
      <c:overlay val="0"/>
      <c:spPr>
        <a:noFill/>
        <a:ln w="16214">
          <a:noFill/>
        </a:ln>
      </c:spPr>
    </c:title>
    <c:autoTitleDeleted val="0"/>
    <c:view3D>
      <c:rotX val="40"/>
      <c:rotY val="0"/>
      <c:rAngAx val="0"/>
      <c:perspective val="20"/>
    </c:view3D>
    <c:floor>
      <c:thickness val="0"/>
    </c:floor>
    <c:sideWall>
      <c:thickness val="0"/>
    </c:sideWall>
    <c:backWall>
      <c:thickness val="0"/>
    </c:backWall>
    <c:plotArea>
      <c:layout>
        <c:manualLayout>
          <c:layoutTarget val="inner"/>
          <c:xMode val="edge"/>
          <c:yMode val="edge"/>
          <c:x val="4.3613952147237393E-2"/>
          <c:y val="0.14724420289855225"/>
          <c:w val="0.89079608376469277"/>
          <c:h val="0.60117004830918885"/>
        </c:manualLayout>
      </c:layout>
      <c:pie3DChart>
        <c:varyColors val="1"/>
        <c:ser>
          <c:idx val="0"/>
          <c:order val="0"/>
          <c:tx>
            <c:strRef>
              <c:f>Sheet1!$A$2</c:f>
              <c:strCache>
                <c:ptCount val="1"/>
                <c:pt idx="0">
                  <c:v>East</c:v>
                </c:pt>
              </c:strCache>
            </c:strRef>
          </c:tx>
          <c:spPr>
            <a:solidFill>
              <a:schemeClr val="accent1"/>
            </a:solidFill>
            <a:ln w="8107">
              <a:solidFill>
                <a:schemeClr val="tx1"/>
              </a:solidFill>
              <a:prstDash val="solid"/>
            </a:ln>
            <a:scene3d>
              <a:camera prst="orthographicFront"/>
              <a:lightRig rig="threePt" dir="t"/>
            </a:scene3d>
            <a:sp3d>
              <a:bevelT w="12700"/>
              <a:bevelB w="6350"/>
              <a:contourClr>
                <a:srgbClr val="000000"/>
              </a:contourClr>
            </a:sp3d>
          </c:spPr>
          <c:dPt>
            <c:idx val="0"/>
            <c:bubble3D val="0"/>
            <c:spPr>
              <a:solidFill>
                <a:schemeClr val="folHlink"/>
              </a:solidFill>
              <a:ln w="8107">
                <a:solidFill>
                  <a:schemeClr val="tx1"/>
                </a:solidFill>
                <a:prstDash val="solid"/>
              </a:ln>
              <a:scene3d>
                <a:camera prst="orthographicFront"/>
                <a:lightRig rig="threePt" dir="t"/>
              </a:scene3d>
              <a:sp3d>
                <a:bevelT w="12700"/>
                <a:bevelB w="6350"/>
                <a:contourClr>
                  <a:srgbClr val="000000"/>
                </a:contourClr>
              </a:sp3d>
            </c:spPr>
          </c:dPt>
          <c:dPt>
            <c:idx val="1"/>
            <c:bubble3D val="0"/>
            <c:spPr>
              <a:solidFill>
                <a:schemeClr val="accent5">
                  <a:lumMod val="50000"/>
                </a:schemeClr>
              </a:solidFill>
              <a:ln w="8107">
                <a:solidFill>
                  <a:schemeClr val="tx1"/>
                </a:solidFill>
                <a:prstDash val="solid"/>
              </a:ln>
              <a:scene3d>
                <a:camera prst="orthographicFront"/>
                <a:lightRig rig="threePt" dir="t"/>
              </a:scene3d>
              <a:sp3d>
                <a:bevelT w="12700"/>
                <a:bevelB w="6350"/>
                <a:contourClr>
                  <a:srgbClr val="000000"/>
                </a:contourClr>
              </a:sp3d>
            </c:spPr>
          </c:dPt>
          <c:dPt>
            <c:idx val="2"/>
            <c:bubble3D val="0"/>
            <c:spPr>
              <a:solidFill>
                <a:schemeClr val="accent2">
                  <a:lumMod val="40000"/>
                  <a:lumOff val="60000"/>
                </a:schemeClr>
              </a:solidFill>
              <a:ln w="8107">
                <a:solidFill>
                  <a:schemeClr val="tx1"/>
                </a:solidFill>
                <a:prstDash val="solid"/>
              </a:ln>
              <a:scene3d>
                <a:camera prst="orthographicFront"/>
                <a:lightRig rig="threePt" dir="t"/>
              </a:scene3d>
              <a:sp3d>
                <a:bevelT w="12700"/>
                <a:bevelB w="6350"/>
                <a:contourClr>
                  <a:srgbClr val="000000"/>
                </a:contourClr>
              </a:sp3d>
            </c:spPr>
          </c:dPt>
          <c:dPt>
            <c:idx val="3"/>
            <c:bubble3D val="0"/>
            <c:explosion val="10"/>
          </c:dPt>
          <c:dLbls>
            <c:dLbl>
              <c:idx val="2"/>
              <c:layout>
                <c:manualLayout>
                  <c:x val="-0.2301628603721334"/>
                  <c:y val="-0.13433236714975838"/>
                </c:manualLayout>
              </c:layout>
              <c:dLblPos val="bestFit"/>
              <c:showLegendKey val="0"/>
              <c:showVal val="0"/>
              <c:showCatName val="1"/>
              <c:showSerName val="0"/>
              <c:showPercent val="1"/>
              <c:showBubbleSize val="0"/>
              <c:separator> </c:separator>
            </c:dLbl>
            <c:dLbl>
              <c:idx val="3"/>
              <c:layout>
                <c:manualLayout>
                  <c:x val="0.22887302226107917"/>
                  <c:y val="-7.4070772946859903E-2"/>
                </c:manualLayout>
              </c:layout>
              <c:dLblPos val="bestFit"/>
              <c:showLegendKey val="0"/>
              <c:showVal val="0"/>
              <c:showCatName val="1"/>
              <c:showSerName val="0"/>
              <c:showPercent val="1"/>
              <c:showBubbleSize val="0"/>
              <c:separator> </c:separator>
            </c:dLbl>
            <c:numFmt formatCode="0%" sourceLinked="0"/>
            <c:spPr>
              <a:noFill/>
              <a:ln w="16214">
                <a:noFill/>
              </a:ln>
            </c:spPr>
            <c:txPr>
              <a:bodyPr/>
              <a:lstStyle/>
              <a:p>
                <a:pPr>
                  <a:defRPr sz="10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1"/>
          </c:dLbls>
          <c:cat>
            <c:strRef>
              <c:f>Sheet1!$B$1:$E$1</c:f>
              <c:strCache>
                <c:ptCount val="4"/>
                <c:pt idx="0">
                  <c:v>List:</c:v>
                </c:pt>
                <c:pt idx="1">
                  <c:v>List as Similar:</c:v>
                </c:pt>
                <c:pt idx="2">
                  <c:v>List with Conditions:</c:v>
                </c:pt>
                <c:pt idx="3">
                  <c:v>Do not List:</c:v>
                </c:pt>
              </c:strCache>
            </c:strRef>
          </c:cat>
          <c:val>
            <c:numRef>
              <c:f>Sheet1!$B$2:$E$2</c:f>
              <c:numCache>
                <c:formatCode>0</c:formatCode>
                <c:ptCount val="4"/>
                <c:pt idx="0">
                  <c:v>9</c:v>
                </c:pt>
                <c:pt idx="1">
                  <c:v>26</c:v>
                </c:pt>
                <c:pt idx="2">
                  <c:v>82</c:v>
                </c:pt>
                <c:pt idx="3">
                  <c:v>115</c:v>
                </c:pt>
              </c:numCache>
            </c:numRef>
          </c:val>
        </c:ser>
        <c:dLbls>
          <c:showLegendKey val="0"/>
          <c:showVal val="0"/>
          <c:showCatName val="0"/>
          <c:showSerName val="0"/>
          <c:showPercent val="0"/>
          <c:showBubbleSize val="0"/>
          <c:showLeaderLines val="1"/>
        </c:dLbls>
      </c:pie3DChart>
      <c:spPr>
        <a:noFill/>
        <a:ln w="16214">
          <a:noFill/>
        </a:ln>
      </c:spPr>
    </c:plotArea>
    <c:plotVisOnly val="1"/>
    <c:dispBlanksAs val="zero"/>
    <c:showDLblsOverMax val="0"/>
  </c:chart>
  <c:spPr>
    <a:noFill/>
    <a:ln>
      <a:noFill/>
    </a:ln>
  </c:spPr>
  <c:txPr>
    <a:bodyPr/>
    <a:lstStyle/>
    <a:p>
      <a:pPr>
        <a:defRPr sz="114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List</c:v>
                </c:pt>
              </c:strCache>
            </c:strRef>
          </c:tx>
          <c:spPr>
            <a:solidFill>
              <a:srgbClr val="339966"/>
            </a:solidFill>
          </c:spPr>
          <c:invertIfNegative val="0"/>
          <c:dLbls>
            <c:showLegendKey val="0"/>
            <c:showVal val="1"/>
            <c:showCatName val="0"/>
            <c:showSerName val="0"/>
            <c:showPercent val="0"/>
            <c:showBubbleSize val="0"/>
            <c:showLeaderLines val="0"/>
          </c:dLbls>
          <c:cat>
            <c:strRef>
              <c:f>Sheet1!$B$1:$C$1</c:f>
              <c:strCache>
                <c:ptCount val="2"/>
                <c:pt idx="0">
                  <c:v>Canada</c:v>
                </c:pt>
                <c:pt idx="1">
                  <c:v>Scotland</c:v>
                </c:pt>
              </c:strCache>
            </c:strRef>
          </c:cat>
          <c:val>
            <c:numRef>
              <c:f>Sheet1!$B$2:$C$2</c:f>
              <c:numCache>
                <c:formatCode>0.0%</c:formatCode>
                <c:ptCount val="2"/>
                <c:pt idx="0">
                  <c:v>3.3000000000000002E-2</c:v>
                </c:pt>
                <c:pt idx="1">
                  <c:v>0.28699999999999998</c:v>
                </c:pt>
              </c:numCache>
            </c:numRef>
          </c:val>
        </c:ser>
        <c:ser>
          <c:idx val="1"/>
          <c:order val="1"/>
          <c:tx>
            <c:strRef>
              <c:f>Sheet1!$A$3</c:f>
              <c:strCache>
                <c:ptCount val="1"/>
                <c:pt idx="0">
                  <c:v>List with Conditions</c:v>
                </c:pt>
              </c:strCache>
            </c:strRef>
          </c:tx>
          <c:spPr>
            <a:solidFill>
              <a:srgbClr val="FFC000"/>
            </a:solidFill>
          </c:spPr>
          <c:invertIfNegative val="0"/>
          <c:dLbls>
            <c:showLegendKey val="0"/>
            <c:showVal val="1"/>
            <c:showCatName val="0"/>
            <c:showSerName val="0"/>
            <c:showPercent val="0"/>
            <c:showBubbleSize val="0"/>
            <c:showLeaderLines val="0"/>
          </c:dLbls>
          <c:cat>
            <c:strRef>
              <c:f>Sheet1!$B$1:$C$1</c:f>
              <c:strCache>
                <c:ptCount val="2"/>
                <c:pt idx="0">
                  <c:v>Canada</c:v>
                </c:pt>
                <c:pt idx="1">
                  <c:v>Scotland</c:v>
                </c:pt>
              </c:strCache>
            </c:strRef>
          </c:cat>
          <c:val>
            <c:numRef>
              <c:f>Sheet1!$B$3:$C$3</c:f>
              <c:numCache>
                <c:formatCode>0.0%</c:formatCode>
                <c:ptCount val="2"/>
                <c:pt idx="0">
                  <c:v>0.51600000000000001</c:v>
                </c:pt>
                <c:pt idx="1">
                  <c:v>0.46700000000000003</c:v>
                </c:pt>
              </c:numCache>
            </c:numRef>
          </c:val>
        </c:ser>
        <c:ser>
          <c:idx val="2"/>
          <c:order val="2"/>
          <c:tx>
            <c:strRef>
              <c:f>Sheet1!$A$4</c:f>
              <c:strCache>
                <c:ptCount val="1"/>
                <c:pt idx="0">
                  <c:v>Do not List</c:v>
                </c:pt>
              </c:strCache>
            </c:strRef>
          </c:tx>
          <c:spPr>
            <a:solidFill>
              <a:srgbClr val="C00000"/>
            </a:solidFill>
          </c:spPr>
          <c:invertIfNegative val="0"/>
          <c:dLbls>
            <c:showLegendKey val="0"/>
            <c:showVal val="1"/>
            <c:showCatName val="0"/>
            <c:showSerName val="0"/>
            <c:showPercent val="0"/>
            <c:showBubbleSize val="0"/>
            <c:showLeaderLines val="0"/>
          </c:dLbls>
          <c:cat>
            <c:strRef>
              <c:f>Sheet1!$B$1:$C$1</c:f>
              <c:strCache>
                <c:ptCount val="2"/>
                <c:pt idx="0">
                  <c:v>Canada</c:v>
                </c:pt>
                <c:pt idx="1">
                  <c:v>Scotland</c:v>
                </c:pt>
              </c:strCache>
            </c:strRef>
          </c:cat>
          <c:val>
            <c:numRef>
              <c:f>Sheet1!$B$4:$C$4</c:f>
              <c:numCache>
                <c:formatCode>0.0%</c:formatCode>
                <c:ptCount val="2"/>
                <c:pt idx="0">
                  <c:v>0.45100000000000001</c:v>
                </c:pt>
                <c:pt idx="1">
                  <c:v>0.246</c:v>
                </c:pt>
              </c:numCache>
            </c:numRef>
          </c:val>
        </c:ser>
        <c:dLbls>
          <c:showLegendKey val="0"/>
          <c:showVal val="0"/>
          <c:showCatName val="0"/>
          <c:showSerName val="0"/>
          <c:showPercent val="0"/>
          <c:showBubbleSize val="0"/>
        </c:dLbls>
        <c:gapWidth val="150"/>
        <c:axId val="95988352"/>
        <c:axId val="96002432"/>
      </c:barChart>
      <c:catAx>
        <c:axId val="95988352"/>
        <c:scaling>
          <c:orientation val="minMax"/>
        </c:scaling>
        <c:delete val="0"/>
        <c:axPos val="b"/>
        <c:majorTickMark val="out"/>
        <c:minorTickMark val="none"/>
        <c:tickLblPos val="nextTo"/>
        <c:txPr>
          <a:bodyPr/>
          <a:lstStyle/>
          <a:p>
            <a:pPr>
              <a:defRPr sz="1200" b="1"/>
            </a:pPr>
            <a:endParaRPr lang="en-US"/>
          </a:p>
        </c:txPr>
        <c:crossAx val="96002432"/>
        <c:crosses val="autoZero"/>
        <c:auto val="1"/>
        <c:lblAlgn val="ctr"/>
        <c:lblOffset val="100"/>
        <c:noMultiLvlLbl val="0"/>
      </c:catAx>
      <c:valAx>
        <c:axId val="96002432"/>
        <c:scaling>
          <c:orientation val="minMax"/>
        </c:scaling>
        <c:delete val="0"/>
        <c:axPos val="l"/>
        <c:majorGridlines/>
        <c:numFmt formatCode="0%" sourceLinked="0"/>
        <c:majorTickMark val="out"/>
        <c:minorTickMark val="none"/>
        <c:tickLblPos val="nextTo"/>
        <c:crossAx val="9598835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November 2012:  </a:t>
            </a:r>
            <a:r>
              <a:rPr lang="en-US" baseline="0" dirty="0" smtClean="0"/>
              <a:t> </a:t>
            </a:r>
            <a:r>
              <a:rPr lang="en-US" dirty="0" smtClean="0"/>
              <a:t>N=16</a:t>
            </a:r>
            <a:endParaRPr lang="en-US" dirty="0"/>
          </a:p>
        </c:rich>
      </c:tx>
      <c:layout/>
      <c:overlay val="0"/>
    </c:title>
    <c:autoTitleDeleted val="0"/>
    <c:plotArea>
      <c:layout>
        <c:manualLayout>
          <c:layoutTarget val="inner"/>
          <c:xMode val="edge"/>
          <c:yMode val="edge"/>
          <c:x val="6.4578351317196456E-2"/>
          <c:y val="0.10655531140975652"/>
          <c:w val="0.91998954991737147"/>
          <c:h val="0.81657433949688918"/>
        </c:manualLayout>
      </c:layout>
      <c:barChart>
        <c:barDir val="col"/>
        <c:grouping val="clustered"/>
        <c:varyColors val="0"/>
        <c:ser>
          <c:idx val="0"/>
          <c:order val="0"/>
          <c:tx>
            <c:strRef>
              <c:f>Sheet1!$B$1</c:f>
              <c:strCache>
                <c:ptCount val="1"/>
                <c:pt idx="0">
                  <c:v>IQWiG</c:v>
                </c:pt>
              </c:strCache>
            </c:strRef>
          </c:tx>
          <c:spPr>
            <a:solidFill>
              <a:schemeClr val="accent1">
                <a:lumMod val="25000"/>
              </a:schemeClr>
            </a:solidFill>
          </c:spPr>
          <c:invertIfNegative val="0"/>
          <c:dLbls>
            <c:dLbl>
              <c:idx val="0"/>
              <c:layout>
                <c:manualLayout>
                  <c:x val="3.8580246913580245E-2"/>
                  <c:y val="-7.5305922899780069E-3"/>
                </c:manualLayout>
              </c:layout>
              <c:showLegendKey val="0"/>
              <c:showVal val="1"/>
              <c:showCatName val="0"/>
              <c:showSerName val="0"/>
              <c:showPercent val="0"/>
              <c:showBubbleSize val="0"/>
            </c:dLbl>
            <c:txPr>
              <a:bodyPr/>
              <a:lstStyle/>
              <a:p>
                <a:pPr>
                  <a:defRPr sz="1400" b="1" i="0" baseline="0"/>
                </a:pPr>
                <a:endParaRPr lang="en-US"/>
              </a:p>
            </c:txPr>
            <c:showLegendKey val="0"/>
            <c:showVal val="1"/>
            <c:showCatName val="0"/>
            <c:showSerName val="0"/>
            <c:showPercent val="0"/>
            <c:showBubbleSize val="0"/>
            <c:showLeaderLines val="0"/>
          </c:dLbls>
          <c:cat>
            <c:strRef>
              <c:f>Sheet1!$A$2:$A$6</c:f>
              <c:strCache>
                <c:ptCount val="5"/>
                <c:pt idx="0">
                  <c:v>Major</c:v>
                </c:pt>
                <c:pt idx="1">
                  <c:v>Important</c:v>
                </c:pt>
                <c:pt idx="2">
                  <c:v>Slight</c:v>
                </c:pt>
                <c:pt idx="3">
                  <c:v>Unquantifiable</c:v>
                </c:pt>
                <c:pt idx="4">
                  <c:v>None</c:v>
                </c:pt>
              </c:strCache>
            </c:strRef>
          </c:cat>
          <c:val>
            <c:numRef>
              <c:f>Sheet1!$B$2:$B$6</c:f>
              <c:numCache>
                <c:formatCode>0.0%</c:formatCode>
                <c:ptCount val="5"/>
                <c:pt idx="0">
                  <c:v>0</c:v>
                </c:pt>
                <c:pt idx="1">
                  <c:v>7.0000000000000007E-2</c:v>
                </c:pt>
                <c:pt idx="2">
                  <c:v>7.0000000000000007E-2</c:v>
                </c:pt>
                <c:pt idx="3">
                  <c:v>0.14000000000000001</c:v>
                </c:pt>
                <c:pt idx="4">
                  <c:v>0.71</c:v>
                </c:pt>
              </c:numCache>
            </c:numRef>
          </c:val>
        </c:ser>
        <c:ser>
          <c:idx val="1"/>
          <c:order val="1"/>
          <c:tx>
            <c:strRef>
              <c:f>Sheet1!$C$1</c:f>
              <c:strCache>
                <c:ptCount val="1"/>
                <c:pt idx="0">
                  <c:v>GBA</c:v>
                </c:pt>
              </c:strCache>
            </c:strRef>
          </c:tx>
          <c:invertIfNegative val="0"/>
          <c:dLbls>
            <c:dLbl>
              <c:idx val="0"/>
              <c:delete val="1"/>
            </c:dLbl>
            <c:numFmt formatCode="0.0%" sourceLinked="0"/>
            <c:txPr>
              <a:bodyPr/>
              <a:lstStyle/>
              <a:p>
                <a:pPr>
                  <a:defRPr sz="1400" b="1"/>
                </a:pPr>
                <a:endParaRPr lang="en-US"/>
              </a:p>
            </c:txPr>
            <c:showLegendKey val="0"/>
            <c:showVal val="1"/>
            <c:showCatName val="0"/>
            <c:showSerName val="0"/>
            <c:showPercent val="0"/>
            <c:showBubbleSize val="0"/>
            <c:showLeaderLines val="0"/>
          </c:dLbls>
          <c:cat>
            <c:strRef>
              <c:f>Sheet1!$A$2:$A$6</c:f>
              <c:strCache>
                <c:ptCount val="5"/>
                <c:pt idx="0">
                  <c:v>Major</c:v>
                </c:pt>
                <c:pt idx="1">
                  <c:v>Important</c:v>
                </c:pt>
                <c:pt idx="2">
                  <c:v>Slight</c:v>
                </c:pt>
                <c:pt idx="3">
                  <c:v>Unquantifiable</c:v>
                </c:pt>
                <c:pt idx="4">
                  <c:v>None</c:v>
                </c:pt>
              </c:strCache>
            </c:strRef>
          </c:cat>
          <c:val>
            <c:numRef>
              <c:f>Sheet1!$C$2:$C$6</c:f>
              <c:numCache>
                <c:formatCode>General</c:formatCode>
                <c:ptCount val="5"/>
                <c:pt idx="0">
                  <c:v>0</c:v>
                </c:pt>
                <c:pt idx="1">
                  <c:v>0.06</c:v>
                </c:pt>
                <c:pt idx="2">
                  <c:v>0.13</c:v>
                </c:pt>
                <c:pt idx="3">
                  <c:v>0.19</c:v>
                </c:pt>
                <c:pt idx="4">
                  <c:v>0.63</c:v>
                </c:pt>
              </c:numCache>
            </c:numRef>
          </c:val>
        </c:ser>
        <c:dLbls>
          <c:showLegendKey val="0"/>
          <c:showVal val="0"/>
          <c:showCatName val="0"/>
          <c:showSerName val="0"/>
          <c:showPercent val="0"/>
          <c:showBubbleSize val="0"/>
        </c:dLbls>
        <c:gapWidth val="150"/>
        <c:axId val="33020544"/>
        <c:axId val="33137024"/>
      </c:barChart>
      <c:catAx>
        <c:axId val="33020544"/>
        <c:scaling>
          <c:orientation val="minMax"/>
        </c:scaling>
        <c:delete val="0"/>
        <c:axPos val="b"/>
        <c:majorTickMark val="out"/>
        <c:minorTickMark val="none"/>
        <c:tickLblPos val="nextTo"/>
        <c:txPr>
          <a:bodyPr/>
          <a:lstStyle/>
          <a:p>
            <a:pPr>
              <a:defRPr sz="1300" b="1" i="0" baseline="0">
                <a:latin typeface="Calibri" pitchFamily="34" charset="0"/>
              </a:defRPr>
            </a:pPr>
            <a:endParaRPr lang="en-US"/>
          </a:p>
        </c:txPr>
        <c:crossAx val="33137024"/>
        <c:crosses val="autoZero"/>
        <c:auto val="1"/>
        <c:lblAlgn val="ctr"/>
        <c:lblOffset val="100"/>
        <c:noMultiLvlLbl val="0"/>
      </c:catAx>
      <c:valAx>
        <c:axId val="33137024"/>
        <c:scaling>
          <c:orientation val="minMax"/>
        </c:scaling>
        <c:delete val="0"/>
        <c:axPos val="l"/>
        <c:majorGridlines/>
        <c:numFmt formatCode="0%" sourceLinked="0"/>
        <c:majorTickMark val="out"/>
        <c:minorTickMark val="none"/>
        <c:tickLblPos val="nextTo"/>
        <c:txPr>
          <a:bodyPr/>
          <a:lstStyle/>
          <a:p>
            <a:pPr>
              <a:defRPr sz="1200" baseline="0"/>
            </a:pPr>
            <a:endParaRPr lang="en-US"/>
          </a:p>
        </c:txPr>
        <c:crossAx val="33020544"/>
        <c:crosses val="autoZero"/>
        <c:crossBetween val="between"/>
      </c:valAx>
    </c:plotArea>
    <c:legend>
      <c:legendPos val="t"/>
      <c:layout>
        <c:manualLayout>
          <c:xMode val="edge"/>
          <c:yMode val="edge"/>
          <c:x val="6.4939972781180133E-2"/>
          <c:y val="0.12258559032036248"/>
          <c:w val="0.23740400505492371"/>
          <c:h val="6.503644826433684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858046949738759E-2"/>
          <c:y val="2.6739839338264536E-2"/>
          <c:w val="0.93856562906272234"/>
          <c:h val="0.90387482333939029"/>
        </c:manualLayout>
      </c:layout>
      <c:barChart>
        <c:barDir val="col"/>
        <c:grouping val="clustered"/>
        <c:varyColors val="0"/>
        <c:ser>
          <c:idx val="0"/>
          <c:order val="0"/>
          <c:tx>
            <c:strRef>
              <c:f>Sheet1!$B$1</c:f>
              <c:strCache>
                <c:ptCount val="1"/>
                <c:pt idx="0">
                  <c:v>Dec-11</c:v>
                </c:pt>
              </c:strCache>
            </c:strRef>
          </c:tx>
          <c:invertIfNegative val="0"/>
          <c:dLbls>
            <c:numFmt formatCode="#,##0.00" sourceLinked="0"/>
            <c:showLegendKey val="0"/>
            <c:showVal val="1"/>
            <c:showCatName val="0"/>
            <c:showSerName val="0"/>
            <c:showPercent val="0"/>
            <c:showBubbleSize val="0"/>
            <c:showLeaderLines val="0"/>
          </c:dLbls>
          <c:cat>
            <c:strRef>
              <c:f>Sheet1!$A$2:$A$9</c:f>
              <c:strCache>
                <c:ptCount val="8"/>
                <c:pt idx="0">
                  <c:v>UK</c:v>
                </c:pt>
                <c:pt idx="1">
                  <c:v>FRA</c:v>
                </c:pt>
                <c:pt idx="2">
                  <c:v>ITA</c:v>
                </c:pt>
                <c:pt idx="3">
                  <c:v>GER</c:v>
                </c:pt>
                <c:pt idx="4">
                  <c:v>SWZ</c:v>
                </c:pt>
                <c:pt idx="5">
                  <c:v>SWE</c:v>
                </c:pt>
                <c:pt idx="6">
                  <c:v>CAN</c:v>
                </c:pt>
                <c:pt idx="7">
                  <c:v>US</c:v>
                </c:pt>
              </c:strCache>
            </c:strRef>
          </c:cat>
          <c:val>
            <c:numRef>
              <c:f>Sheet1!$B$2:$B$9</c:f>
              <c:numCache>
                <c:formatCode>General</c:formatCode>
                <c:ptCount val="8"/>
                <c:pt idx="0">
                  <c:v>0.7</c:v>
                </c:pt>
                <c:pt idx="1">
                  <c:v>0.87</c:v>
                </c:pt>
                <c:pt idx="2">
                  <c:v>0.6</c:v>
                </c:pt>
                <c:pt idx="3">
                  <c:v>1.0900000000000001</c:v>
                </c:pt>
                <c:pt idx="4">
                  <c:v>1</c:v>
                </c:pt>
                <c:pt idx="5">
                  <c:v>0.93</c:v>
                </c:pt>
                <c:pt idx="6">
                  <c:v>1</c:v>
                </c:pt>
                <c:pt idx="7">
                  <c:v>2.4909090909090907</c:v>
                </c:pt>
              </c:numCache>
            </c:numRef>
          </c:val>
        </c:ser>
        <c:ser>
          <c:idx val="1"/>
          <c:order val="1"/>
          <c:tx>
            <c:strRef>
              <c:f>Sheet1!$C$1</c:f>
              <c:strCache>
                <c:ptCount val="1"/>
                <c:pt idx="0">
                  <c:v>Dec-12</c:v>
                </c:pt>
              </c:strCache>
            </c:strRef>
          </c:tx>
          <c:invertIfNegative val="0"/>
          <c:dLbls>
            <c:numFmt formatCode="#,##0.00" sourceLinked="0"/>
            <c:showLegendKey val="0"/>
            <c:showVal val="1"/>
            <c:showCatName val="0"/>
            <c:showSerName val="0"/>
            <c:showPercent val="0"/>
            <c:showBubbleSize val="0"/>
            <c:showLeaderLines val="0"/>
          </c:dLbls>
          <c:cat>
            <c:strRef>
              <c:f>Sheet1!$A$2:$A$9</c:f>
              <c:strCache>
                <c:ptCount val="8"/>
                <c:pt idx="0">
                  <c:v>UK</c:v>
                </c:pt>
                <c:pt idx="1">
                  <c:v>FRA</c:v>
                </c:pt>
                <c:pt idx="2">
                  <c:v>ITA</c:v>
                </c:pt>
                <c:pt idx="3">
                  <c:v>GER</c:v>
                </c:pt>
                <c:pt idx="4">
                  <c:v>SWZ</c:v>
                </c:pt>
                <c:pt idx="5">
                  <c:v>SWE</c:v>
                </c:pt>
                <c:pt idx="6">
                  <c:v>CAN</c:v>
                </c:pt>
                <c:pt idx="7">
                  <c:v>US</c:v>
                </c:pt>
              </c:strCache>
            </c:strRef>
          </c:cat>
          <c:val>
            <c:numRef>
              <c:f>Sheet1!$C$2:$C$9</c:f>
              <c:numCache>
                <c:formatCode>General</c:formatCode>
                <c:ptCount val="8"/>
                <c:pt idx="0">
                  <c:v>0.65</c:v>
                </c:pt>
                <c:pt idx="1">
                  <c:v>0.69</c:v>
                </c:pt>
                <c:pt idx="2">
                  <c:v>0.74</c:v>
                </c:pt>
                <c:pt idx="3">
                  <c:v>0.88</c:v>
                </c:pt>
                <c:pt idx="4">
                  <c:v>0.95</c:v>
                </c:pt>
                <c:pt idx="5">
                  <c:v>0.96799999999999997</c:v>
                </c:pt>
                <c:pt idx="6">
                  <c:v>1</c:v>
                </c:pt>
                <c:pt idx="7">
                  <c:v>2.74</c:v>
                </c:pt>
              </c:numCache>
            </c:numRef>
          </c:val>
        </c:ser>
        <c:dLbls>
          <c:showLegendKey val="0"/>
          <c:showVal val="0"/>
          <c:showCatName val="0"/>
          <c:showSerName val="0"/>
          <c:showPercent val="0"/>
          <c:showBubbleSize val="0"/>
        </c:dLbls>
        <c:gapWidth val="150"/>
        <c:axId val="97624064"/>
        <c:axId val="97625600"/>
      </c:barChart>
      <c:catAx>
        <c:axId val="97624064"/>
        <c:scaling>
          <c:orientation val="minMax"/>
        </c:scaling>
        <c:delete val="0"/>
        <c:axPos val="b"/>
        <c:majorTickMark val="out"/>
        <c:minorTickMark val="none"/>
        <c:tickLblPos val="nextTo"/>
        <c:txPr>
          <a:bodyPr/>
          <a:lstStyle/>
          <a:p>
            <a:pPr>
              <a:defRPr sz="1400" baseline="0"/>
            </a:pPr>
            <a:endParaRPr lang="en-US"/>
          </a:p>
        </c:txPr>
        <c:crossAx val="97625600"/>
        <c:crosses val="autoZero"/>
        <c:auto val="1"/>
        <c:lblAlgn val="ctr"/>
        <c:lblOffset val="100"/>
        <c:noMultiLvlLbl val="0"/>
      </c:catAx>
      <c:valAx>
        <c:axId val="97625600"/>
        <c:scaling>
          <c:orientation val="minMax"/>
        </c:scaling>
        <c:delete val="0"/>
        <c:axPos val="l"/>
        <c:majorGridlines/>
        <c:numFmt formatCode="General" sourceLinked="1"/>
        <c:majorTickMark val="out"/>
        <c:minorTickMark val="none"/>
        <c:tickLblPos val="nextTo"/>
        <c:crossAx val="97624064"/>
        <c:crosses val="autoZero"/>
        <c:crossBetween val="between"/>
      </c:valAx>
    </c:plotArea>
    <c:legend>
      <c:legendPos val="t"/>
      <c:layout>
        <c:manualLayout>
          <c:xMode val="edge"/>
          <c:yMode val="edge"/>
          <c:x val="5.6198641057718247E-2"/>
          <c:y val="3.2528433945756774E-2"/>
          <c:w val="0.4094310349056835"/>
          <c:h val="0.16322019406665075"/>
        </c:manualLayout>
      </c:layout>
      <c:overlay val="0"/>
      <c:txPr>
        <a:bodyPr/>
        <a:lstStyle/>
        <a:p>
          <a:pPr>
            <a:defRPr sz="1800" b="1" i="0" baseline="0"/>
          </a:pPr>
          <a:endParaRPr lang="en-US"/>
        </a:p>
      </c:txPr>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a:t>Average* and Median Price Changes</a:t>
            </a:r>
          </a:p>
          <a:p>
            <a:pPr>
              <a:defRPr/>
            </a:pPr>
            <a:r>
              <a:rPr lang="en-CA" dirty="0"/>
              <a:t>Dec 2011 </a:t>
            </a:r>
            <a:r>
              <a:rPr lang="en-CA" dirty="0" smtClean="0"/>
              <a:t> to </a:t>
            </a:r>
            <a:r>
              <a:rPr lang="en-CA" dirty="0"/>
              <a:t>Dec </a:t>
            </a:r>
            <a:r>
              <a:rPr lang="en-CA" dirty="0" smtClean="0"/>
              <a:t>2012  n=415 DINs</a:t>
            </a:r>
            <a:endParaRPr lang="en-CA" dirty="0"/>
          </a:p>
        </c:rich>
      </c:tx>
      <c:layout/>
      <c:overlay val="0"/>
    </c:title>
    <c:autoTitleDeleted val="0"/>
    <c:plotArea>
      <c:layout>
        <c:manualLayout>
          <c:layoutTarget val="inner"/>
          <c:xMode val="edge"/>
          <c:yMode val="edge"/>
          <c:x val="0.11901501895596384"/>
          <c:y val="0.14336257967754029"/>
          <c:w val="0.83226895980107751"/>
          <c:h val="0.67031889763779517"/>
        </c:manualLayout>
      </c:layout>
      <c:barChart>
        <c:barDir val="col"/>
        <c:grouping val="clustered"/>
        <c:varyColors val="0"/>
        <c:ser>
          <c:idx val="0"/>
          <c:order val="0"/>
          <c:tx>
            <c:strRef>
              <c:f>'Price Changes'!$B$1</c:f>
              <c:strCache>
                <c:ptCount val="1"/>
                <c:pt idx="0">
                  <c:v>Median Price Change</c:v>
                </c:pt>
              </c:strCache>
            </c:strRef>
          </c:tx>
          <c:invertIfNegative val="0"/>
          <c:dLbls>
            <c:dLbl>
              <c:idx val="2"/>
              <c:layout>
                <c:manualLayout>
                  <c:x val="-3.0864197530864196E-3"/>
                  <c:y val="4.2857142857142858E-2"/>
                </c:manualLayout>
              </c:layout>
              <c:showLegendKey val="0"/>
              <c:showVal val="1"/>
              <c:showCatName val="0"/>
              <c:showSerName val="0"/>
              <c:showPercent val="0"/>
              <c:showBubbleSize val="0"/>
            </c:dLbl>
            <c:dLbl>
              <c:idx val="3"/>
              <c:layout>
                <c:manualLayout>
                  <c:x val="-1.5432098765432098E-3"/>
                  <c:y val="0"/>
                </c:manualLayout>
              </c:layout>
              <c:showLegendKey val="0"/>
              <c:showVal val="1"/>
              <c:showCatName val="0"/>
              <c:showSerName val="0"/>
              <c:showPercent val="0"/>
              <c:showBubbleSize val="0"/>
            </c:dLbl>
            <c:dLbl>
              <c:idx val="4"/>
              <c:layout>
                <c:manualLayout>
                  <c:x val="-4.6296296296296294E-3"/>
                  <c:y val="5.4761904761904762E-2"/>
                </c:manualLayout>
              </c:layout>
              <c:showLegendKey val="0"/>
              <c:showVal val="1"/>
              <c:showCatName val="0"/>
              <c:showSerName val="0"/>
              <c:showPercent val="0"/>
              <c:showBubbleSize val="0"/>
            </c:dLbl>
            <c:dLbl>
              <c:idx val="5"/>
              <c:layout>
                <c:manualLayout>
                  <c:x val="-7.716049382716049E-3"/>
                  <c:y val="5.4761904761904762E-2"/>
                </c:manualLayout>
              </c:layout>
              <c:showLegendKey val="0"/>
              <c:showVal val="1"/>
              <c:showCatName val="0"/>
              <c:showSerName val="0"/>
              <c:showPercent val="0"/>
              <c:showBubbleSize val="0"/>
            </c:dLbl>
            <c:dLbl>
              <c:idx val="6"/>
              <c:layout>
                <c:manualLayout>
                  <c:x val="0"/>
                  <c:y val="5.4761904761904762E-2"/>
                </c:manualLayout>
              </c:layout>
              <c:showLegendKey val="0"/>
              <c:showVal val="1"/>
              <c:showCatName val="0"/>
              <c:showSerName val="0"/>
              <c:showPercent val="0"/>
              <c:showBubbleSize val="0"/>
            </c:dLbl>
            <c:numFmt formatCode="0.0%" sourceLinked="0"/>
            <c:txPr>
              <a:bodyPr/>
              <a:lstStyle/>
              <a:p>
                <a:pPr>
                  <a:defRPr sz="1000" baseline="0"/>
                </a:pPr>
                <a:endParaRPr lang="en-US"/>
              </a:p>
            </c:txPr>
            <c:showLegendKey val="0"/>
            <c:showVal val="1"/>
            <c:showCatName val="0"/>
            <c:showSerName val="0"/>
            <c:showPercent val="0"/>
            <c:showBubbleSize val="0"/>
            <c:showLeaderLines val="0"/>
          </c:dLbls>
          <c:cat>
            <c:strRef>
              <c:f>'Price Changes'!$A$2:$A$9</c:f>
              <c:strCache>
                <c:ptCount val="8"/>
                <c:pt idx="0">
                  <c:v>FR</c:v>
                </c:pt>
                <c:pt idx="1">
                  <c:v>DE</c:v>
                </c:pt>
                <c:pt idx="2">
                  <c:v>SE</c:v>
                </c:pt>
                <c:pt idx="3">
                  <c:v>CH</c:v>
                </c:pt>
                <c:pt idx="4">
                  <c:v>IT</c:v>
                </c:pt>
                <c:pt idx="5">
                  <c:v>UK</c:v>
                </c:pt>
                <c:pt idx="6">
                  <c:v>CA</c:v>
                </c:pt>
                <c:pt idx="7">
                  <c:v>US</c:v>
                </c:pt>
              </c:strCache>
            </c:strRef>
          </c:cat>
          <c:val>
            <c:numRef>
              <c:f>'Price Changes'!$B$2:$B$9</c:f>
              <c:numCache>
                <c:formatCode>0.000%</c:formatCode>
                <c:ptCount val="8"/>
                <c:pt idx="0">
                  <c:v>-1.993E-2</c:v>
                </c:pt>
                <c:pt idx="1">
                  <c:v>-1.1849999999999999E-2</c:v>
                </c:pt>
                <c:pt idx="2">
                  <c:v>0</c:v>
                </c:pt>
                <c:pt idx="3">
                  <c:v>0</c:v>
                </c:pt>
                <c:pt idx="4">
                  <c:v>0</c:v>
                </c:pt>
                <c:pt idx="5">
                  <c:v>0</c:v>
                </c:pt>
                <c:pt idx="6">
                  <c:v>2.0000000000000002E-5</c:v>
                </c:pt>
                <c:pt idx="7">
                  <c:v>9.8949999999999996E-2</c:v>
                </c:pt>
              </c:numCache>
            </c:numRef>
          </c:val>
        </c:ser>
        <c:ser>
          <c:idx val="1"/>
          <c:order val="1"/>
          <c:tx>
            <c:strRef>
              <c:f>'Price Changes'!$C$1</c:f>
              <c:strCache>
                <c:ptCount val="1"/>
                <c:pt idx="0">
                  <c:v>Average Price Change</c:v>
                </c:pt>
              </c:strCache>
            </c:strRef>
          </c:tx>
          <c:invertIfNegative val="0"/>
          <c:dLbls>
            <c:numFmt formatCode="0.0%" sourceLinked="0"/>
            <c:txPr>
              <a:bodyPr/>
              <a:lstStyle/>
              <a:p>
                <a:pPr>
                  <a:defRPr sz="1000" baseline="0"/>
                </a:pPr>
                <a:endParaRPr lang="en-US"/>
              </a:p>
            </c:txPr>
            <c:showLegendKey val="0"/>
            <c:showVal val="1"/>
            <c:showCatName val="0"/>
            <c:showSerName val="0"/>
            <c:showPercent val="0"/>
            <c:showBubbleSize val="0"/>
            <c:showLeaderLines val="0"/>
          </c:dLbls>
          <c:cat>
            <c:strRef>
              <c:f>'Price Changes'!$A$2:$A$9</c:f>
              <c:strCache>
                <c:ptCount val="8"/>
                <c:pt idx="0">
                  <c:v>FR</c:v>
                </c:pt>
                <c:pt idx="1">
                  <c:v>DE</c:v>
                </c:pt>
                <c:pt idx="2">
                  <c:v>SE</c:v>
                </c:pt>
                <c:pt idx="3">
                  <c:v>CH</c:v>
                </c:pt>
                <c:pt idx="4">
                  <c:v>IT</c:v>
                </c:pt>
                <c:pt idx="5">
                  <c:v>UK</c:v>
                </c:pt>
                <c:pt idx="6">
                  <c:v>CA</c:v>
                </c:pt>
                <c:pt idx="7">
                  <c:v>US</c:v>
                </c:pt>
              </c:strCache>
            </c:strRef>
          </c:cat>
          <c:val>
            <c:numRef>
              <c:f>'Price Changes'!$C$2:$C$9</c:f>
              <c:numCache>
                <c:formatCode>0.000%</c:formatCode>
                <c:ptCount val="8"/>
                <c:pt idx="0">
                  <c:v>-4.2799999999999998E-2</c:v>
                </c:pt>
                <c:pt idx="1">
                  <c:v>-2.81E-2</c:v>
                </c:pt>
                <c:pt idx="2">
                  <c:v>-1.84E-2</c:v>
                </c:pt>
                <c:pt idx="3">
                  <c:v>-1.6000000000000001E-3</c:v>
                </c:pt>
                <c:pt idx="4">
                  <c:v>1.2999999999999999E-3</c:v>
                </c:pt>
                <c:pt idx="5">
                  <c:v>3.5000000000000001E-3</c:v>
                </c:pt>
                <c:pt idx="6">
                  <c:v>1.2999999999999999E-2</c:v>
                </c:pt>
                <c:pt idx="7">
                  <c:v>9.7199999999999995E-2</c:v>
                </c:pt>
              </c:numCache>
            </c:numRef>
          </c:val>
        </c:ser>
        <c:dLbls>
          <c:showLegendKey val="0"/>
          <c:showVal val="0"/>
          <c:showCatName val="0"/>
          <c:showSerName val="0"/>
          <c:showPercent val="0"/>
          <c:showBubbleSize val="0"/>
        </c:dLbls>
        <c:gapWidth val="150"/>
        <c:axId val="97766400"/>
        <c:axId val="97776768"/>
      </c:barChart>
      <c:catAx>
        <c:axId val="97766400"/>
        <c:scaling>
          <c:orientation val="minMax"/>
        </c:scaling>
        <c:delete val="0"/>
        <c:axPos val="b"/>
        <c:title>
          <c:tx>
            <c:rich>
              <a:bodyPr/>
              <a:lstStyle/>
              <a:p>
                <a:pPr>
                  <a:defRPr/>
                </a:pPr>
                <a:r>
                  <a:rPr lang="en-US"/>
                  <a:t>Country</a:t>
                </a:r>
              </a:p>
            </c:rich>
          </c:tx>
          <c:layout/>
          <c:overlay val="0"/>
        </c:title>
        <c:majorTickMark val="out"/>
        <c:minorTickMark val="none"/>
        <c:tickLblPos val="low"/>
        <c:crossAx val="97776768"/>
        <c:crosses val="autoZero"/>
        <c:auto val="1"/>
        <c:lblAlgn val="ctr"/>
        <c:lblOffset val="100"/>
        <c:noMultiLvlLbl val="0"/>
      </c:catAx>
      <c:valAx>
        <c:axId val="97776768"/>
        <c:scaling>
          <c:orientation val="minMax"/>
          <c:max val="0.1"/>
        </c:scaling>
        <c:delete val="0"/>
        <c:axPos val="l"/>
        <c:title>
          <c:tx>
            <c:rich>
              <a:bodyPr rot="-5400000" vert="horz"/>
              <a:lstStyle/>
              <a:p>
                <a:pPr>
                  <a:defRPr/>
                </a:pPr>
                <a:r>
                  <a:rPr lang="en-US"/>
                  <a:t>% Change in Price </a:t>
                </a:r>
              </a:p>
            </c:rich>
          </c:tx>
          <c:layout/>
          <c:overlay val="0"/>
        </c:title>
        <c:numFmt formatCode="0%" sourceLinked="0"/>
        <c:majorTickMark val="out"/>
        <c:minorTickMark val="none"/>
        <c:tickLblPos val="nextTo"/>
        <c:crossAx val="97766400"/>
        <c:crosses val="autoZero"/>
        <c:crossBetween val="between"/>
      </c:valAx>
    </c:plotArea>
    <c:legend>
      <c:legendPos val="r"/>
      <c:layout>
        <c:manualLayout>
          <c:xMode val="edge"/>
          <c:yMode val="edge"/>
          <c:x val="0.12956534947020512"/>
          <c:y val="0.17249718785151855"/>
          <c:w val="0.34005771847963451"/>
          <c:h val="0.14278666309782398"/>
        </c:manualLayout>
      </c:layout>
      <c:overlay val="0"/>
    </c:legend>
    <c:plotVisOnly val="1"/>
    <c:dispBlanksAs val="gap"/>
    <c:showDLblsOverMax val="0"/>
  </c:chart>
  <c:txPr>
    <a:bodyPr/>
    <a:lstStyle/>
    <a:p>
      <a:pPr>
        <a:defRPr sz="1400" b="1" i="0" baseline="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0.13346</cdr:x>
      <cdr:y>0.77304</cdr:y>
    </cdr:from>
    <cdr:to>
      <cdr:x>0.92656</cdr:x>
      <cdr:y>0.9571</cdr:y>
    </cdr:to>
    <cdr:sp macro="" textlink="">
      <cdr:nvSpPr>
        <cdr:cNvPr id="1025" name="Text Box 1"/>
        <cdr:cNvSpPr txBox="1">
          <a:spLocks xmlns:a="http://schemas.openxmlformats.org/drawingml/2006/main" noChangeArrowheads="1"/>
        </cdr:cNvSpPr>
      </cdr:nvSpPr>
      <cdr:spPr bwMode="auto">
        <a:xfrm xmlns:a="http://schemas.openxmlformats.org/drawingml/2006/main">
          <a:off x="671197" y="3200386"/>
          <a:ext cx="3988659" cy="762014"/>
        </a:xfrm>
        <a:prstGeom xmlns:a="http://schemas.openxmlformats.org/drawingml/2006/main" prst="rect">
          <a:avLst/>
        </a:prstGeom>
        <a:solidFill xmlns:a="http://schemas.openxmlformats.org/drawingml/2006/main">
          <a:schemeClr val="accent5"/>
        </a:solidFill>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0">
            <a:defRPr sz="1000"/>
          </a:pPr>
          <a:r>
            <a:rPr lang="en-CA" sz="1100" b="1" i="0" u="none" strike="noStrike" baseline="0" dirty="0">
              <a:solidFill>
                <a:schemeClr val="accent2"/>
              </a:solidFill>
              <a:latin typeface="Arial"/>
              <a:cs typeface="Arial"/>
            </a:rPr>
            <a:t>The majority of new drugs are refused by CDR</a:t>
          </a:r>
        </a:p>
        <a:p xmlns:a="http://schemas.openxmlformats.org/drawingml/2006/main">
          <a:pPr algn="l" rtl="0">
            <a:defRPr sz="1000"/>
          </a:pPr>
          <a:r>
            <a:rPr lang="en-CA" sz="1100" b="1" i="0" u="none" strike="noStrike" baseline="0" dirty="0">
              <a:solidFill>
                <a:schemeClr val="accent2"/>
              </a:solidFill>
              <a:latin typeface="Arial"/>
              <a:cs typeface="Arial"/>
            </a:rPr>
            <a:t>Those with a positive recommendation usually have </a:t>
          </a:r>
          <a:r>
            <a:rPr lang="en-CA" sz="1100" b="1" i="0" u="none" strike="noStrike" baseline="0" dirty="0" smtClean="0">
              <a:solidFill>
                <a:schemeClr val="accent2"/>
              </a:solidFill>
              <a:latin typeface="Arial"/>
              <a:cs typeface="Arial"/>
            </a:rPr>
            <a:t>restrictions – provincial plans generally follow CDR recommendations</a:t>
          </a:r>
          <a:endParaRPr lang="en-CA" sz="1100" b="1" i="0" u="none" strike="noStrike" baseline="0" dirty="0">
            <a:solidFill>
              <a:schemeClr val="accent2"/>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0.11215</cdr:x>
      <cdr:y>0.18182</cdr:y>
    </cdr:from>
    <cdr:to>
      <cdr:x>0.29907</cdr:x>
      <cdr:y>0.25758</cdr:y>
    </cdr:to>
    <cdr:sp macro="" textlink="">
      <cdr:nvSpPr>
        <cdr:cNvPr id="2" name="TextBox 1"/>
        <cdr:cNvSpPr txBox="1"/>
      </cdr:nvSpPr>
      <cdr:spPr>
        <a:xfrm xmlns:a="http://schemas.openxmlformats.org/drawingml/2006/main">
          <a:off x="914400" y="914400"/>
          <a:ext cx="1524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dirty="0" smtClean="0">
              <a:latin typeface="Calibri" pitchFamily="34" charset="0"/>
            </a:rPr>
            <a:t>N=415</a:t>
          </a:r>
          <a:endParaRPr lang="en-CA" sz="1800"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0.0195</cdr:x>
      <cdr:y>0.92301</cdr:y>
    </cdr:from>
    <cdr:to>
      <cdr:x>0.39286</cdr:x>
      <cdr:y>1</cdr:y>
    </cdr:to>
    <cdr:sp macro="" textlink="">
      <cdr:nvSpPr>
        <cdr:cNvPr id="2" name="TextBox 1"/>
        <cdr:cNvSpPr txBox="1"/>
      </cdr:nvSpPr>
      <cdr:spPr>
        <a:xfrm xmlns:a="http://schemas.openxmlformats.org/drawingml/2006/main">
          <a:off x="112939" y="3016704"/>
          <a:ext cx="2162176"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aseline="30000" dirty="0"/>
            <a:t>*</a:t>
          </a:r>
          <a:r>
            <a:rPr lang="en-US" sz="900" dirty="0" err="1"/>
            <a:t>Unweighted</a:t>
          </a:r>
          <a:r>
            <a:rPr lang="en-US" sz="900" baseline="0" dirty="0"/>
            <a:t> Arithmetic Mean</a:t>
          </a:r>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pPr>
              <a:defRPr/>
            </a:pPr>
            <a:r>
              <a:rPr lang="en-CA" smtClean="0"/>
              <a:t>Global Market Access Trends</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pPr>
              <a:defRPr/>
            </a:pPr>
            <a:r>
              <a:rPr lang="en-US" smtClean="0"/>
              <a:t>June 2013</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pPr>
              <a:defRPr/>
            </a:pPr>
            <a:r>
              <a:rPr lang="en-US" dirty="0" smtClean="0"/>
              <a:t>© PDCI Market Access Inc 2013</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pPr>
              <a:defRPr/>
            </a:pPr>
            <a:fld id="{9E7405C6-CD2A-4C54-A13B-77CCB112E900}" type="slidenum">
              <a:rPr lang="en-US"/>
              <a:pPr>
                <a:defRPr/>
              </a:pPr>
              <a:t>‹#›</a:t>
            </a:fld>
            <a:endParaRPr lang="en-US"/>
          </a:p>
        </p:txBody>
      </p:sp>
    </p:spTree>
    <p:extLst>
      <p:ext uri="{BB962C8B-B14F-4D97-AF65-F5344CB8AC3E}">
        <p14:creationId xmlns:p14="http://schemas.microsoft.com/office/powerpoint/2010/main" val="20673545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300"/>
            </a:lvl1pPr>
          </a:lstStyle>
          <a:p>
            <a:pPr>
              <a:defRPr/>
            </a:pPr>
            <a:r>
              <a:rPr lang="en-CA" smtClean="0"/>
              <a:t>Global Market Access Trends</a:t>
            </a:r>
            <a:endParaRPr lang="en-US" dirty="0"/>
          </a:p>
        </p:txBody>
      </p:sp>
      <p:sp>
        <p:nvSpPr>
          <p:cNvPr id="4505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300"/>
            </a:lvl1pPr>
          </a:lstStyle>
          <a:p>
            <a:pPr>
              <a:defRPr/>
            </a:pPr>
            <a:r>
              <a:rPr lang="en-US" smtClean="0"/>
              <a:t>June 2013</a:t>
            </a:r>
            <a:endParaRPr lang="en-US" dirty="0"/>
          </a:p>
        </p:txBody>
      </p:sp>
      <p:sp>
        <p:nvSpPr>
          <p:cNvPr id="6861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300"/>
            </a:lvl1pPr>
          </a:lstStyle>
          <a:p>
            <a:pPr>
              <a:defRPr/>
            </a:pPr>
            <a:r>
              <a:rPr lang="en-US" smtClean="0"/>
              <a:t>© PDCI Market Access Inc 2013</a:t>
            </a:r>
            <a:endParaRPr lang="en-US" dirty="0"/>
          </a:p>
        </p:txBody>
      </p:sp>
      <p:sp>
        <p:nvSpPr>
          <p:cNvPr id="4506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300"/>
            </a:lvl1pPr>
          </a:lstStyle>
          <a:p>
            <a:pPr>
              <a:defRPr/>
            </a:pPr>
            <a:fld id="{732A4078-BAAD-4C00-A226-9B8CE387FB7A}" type="slidenum">
              <a:rPr lang="en-US"/>
              <a:pPr>
                <a:defRPr/>
              </a:pPr>
              <a:t>‹#›</a:t>
            </a:fld>
            <a:endParaRPr lang="en-US"/>
          </a:p>
        </p:txBody>
      </p:sp>
    </p:spTree>
    <p:extLst>
      <p:ext uri="{BB962C8B-B14F-4D97-AF65-F5344CB8AC3E}">
        <p14:creationId xmlns:p14="http://schemas.microsoft.com/office/powerpoint/2010/main" val="392597342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482B793-2EBD-43EE-8258-B78267EC33AD}" type="slidenum">
              <a:rPr lang="en-US" smtClean="0"/>
              <a:pPr/>
              <a:t>1</a:t>
            </a:fld>
            <a:endParaRPr lang="en-US" smtClean="0"/>
          </a:p>
        </p:txBody>
      </p:sp>
      <p:sp>
        <p:nvSpPr>
          <p:cNvPr id="6963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7" tIns="46583" rIns="93167" bIns="46583" anchor="b"/>
          <a:lstStyle/>
          <a:p>
            <a:pPr algn="r"/>
            <a:fld id="{17812884-EC7C-42EF-AAE5-A505490F37CA}" type="slidenum">
              <a:rPr lang="en-US" sz="1300">
                <a:cs typeface="Arial" pitchFamily="34" charset="0"/>
              </a:rPr>
              <a:pPr algn="r"/>
              <a:t>1</a:t>
            </a:fld>
            <a:endParaRPr lang="en-US" sz="1300" dirty="0">
              <a:cs typeface="Arial" pitchFamily="34"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lIns="93167" tIns="46583" rIns="93167" bIns="46583"/>
          <a:lstStyle/>
          <a:p>
            <a:pPr eaLnBrk="1" hangingPunct="1"/>
            <a:endParaRPr lang="en-US" smtClean="0"/>
          </a:p>
        </p:txBody>
      </p:sp>
      <p:sp>
        <p:nvSpPr>
          <p:cNvPr id="69638" name="Footer Placeholder 5"/>
          <p:cNvSpPr>
            <a:spLocks noGrp="1"/>
          </p:cNvSpPr>
          <p:nvPr>
            <p:ph type="ftr" sz="quarter" idx="4"/>
          </p:nvPr>
        </p:nvSpPr>
        <p:spPr>
          <a:noFill/>
        </p:spPr>
        <p:txBody>
          <a:bodyPr/>
          <a:lstStyle/>
          <a:p>
            <a:r>
              <a:rPr lang="en-US" smtClean="0"/>
              <a:t>© PDCI Market Access Inc 2013</a:t>
            </a:r>
          </a:p>
        </p:txBody>
      </p:sp>
      <p:sp>
        <p:nvSpPr>
          <p:cNvPr id="69639" name="Header Placeholder 6"/>
          <p:cNvSpPr>
            <a:spLocks noGrp="1"/>
          </p:cNvSpPr>
          <p:nvPr>
            <p:ph type="hdr" sz="quarter"/>
          </p:nvPr>
        </p:nvSpPr>
        <p:spPr>
          <a:noFill/>
        </p:spPr>
        <p:txBody>
          <a:bodyPr/>
          <a:lstStyle/>
          <a:p>
            <a:r>
              <a:rPr lang="en-CA" smtClean="0"/>
              <a:t>Global Market Access Trends</a:t>
            </a:r>
            <a:endParaRPr lang="en-US" smtClean="0"/>
          </a:p>
        </p:txBody>
      </p:sp>
      <p:sp>
        <p:nvSpPr>
          <p:cNvPr id="8" name="Date Placeholder 7"/>
          <p:cNvSpPr>
            <a:spLocks noGrp="1"/>
          </p:cNvSpPr>
          <p:nvPr>
            <p:ph type="dt" idx="10"/>
          </p:nvPr>
        </p:nvSpPr>
        <p:spPr/>
        <p:txBody>
          <a:bodyPr/>
          <a:lstStyle/>
          <a:p>
            <a:pPr>
              <a:defRPr/>
            </a:pPr>
            <a:r>
              <a:rPr lang="en-US" smtClean="0"/>
              <a:t>June 2013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373828D-5073-4BE9-B06E-4F2869576220}" type="slidenum">
              <a:rPr lang="en-US" smtClean="0"/>
              <a:pPr/>
              <a:t>6</a:t>
            </a:fld>
            <a:endParaRPr lang="en-US" smtClean="0"/>
          </a:p>
        </p:txBody>
      </p:sp>
      <p:sp>
        <p:nvSpPr>
          <p:cNvPr id="71683" name="Rectangle 2"/>
          <p:cNvSpPr>
            <a:spLocks noGrp="1" noRot="1" noChangeAspect="1" noChangeArrowheads="1" noTextEdit="1"/>
          </p:cNvSpPr>
          <p:nvPr>
            <p:ph type="sldImg"/>
          </p:nvPr>
        </p:nvSpPr>
        <p:spPr>
          <a:xfrm>
            <a:off x="1181100" y="696913"/>
            <a:ext cx="4649788" cy="3489325"/>
          </a:xfrm>
          <a:ln/>
        </p:spPr>
      </p:sp>
      <p:sp>
        <p:nvSpPr>
          <p:cNvPr id="71684" name="Rectangle 3"/>
          <p:cNvSpPr>
            <a:spLocks noGrp="1" noChangeArrowheads="1"/>
          </p:cNvSpPr>
          <p:nvPr>
            <p:ph type="body" idx="1"/>
          </p:nvPr>
        </p:nvSpPr>
        <p:spPr>
          <a:xfrm>
            <a:off x="934720" y="4415791"/>
            <a:ext cx="5140960" cy="4184994"/>
          </a:xfrm>
          <a:noFill/>
          <a:ln/>
        </p:spPr>
        <p:txBody>
          <a:bodyPr/>
          <a:lstStyle/>
          <a:p>
            <a:endParaRPr lang="en-US" smtClean="0"/>
          </a:p>
        </p:txBody>
      </p:sp>
      <p:sp>
        <p:nvSpPr>
          <p:cNvPr id="5" name="Date Placeholder 4"/>
          <p:cNvSpPr>
            <a:spLocks noGrp="1"/>
          </p:cNvSpPr>
          <p:nvPr>
            <p:ph type="dt" idx="10"/>
          </p:nvPr>
        </p:nvSpPr>
        <p:spPr/>
        <p:txBody>
          <a:bodyPr/>
          <a:lstStyle/>
          <a:p>
            <a:pPr>
              <a:defRPr/>
            </a:pPr>
            <a:r>
              <a:rPr lang="en-US" smtClean="0"/>
              <a:t>June 2013</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E0780E6-4021-48A1-83BA-739BE429408F}" type="slidenum">
              <a:rPr lang="en-US" smtClean="0"/>
              <a:pPr/>
              <a:t>8</a:t>
            </a:fld>
            <a:endParaRPr lang="en-US" smtClean="0"/>
          </a:p>
        </p:txBody>
      </p:sp>
      <p:sp>
        <p:nvSpPr>
          <p:cNvPr id="72707" name="Rectangle 2"/>
          <p:cNvSpPr>
            <a:spLocks noGrp="1" noRot="1" noChangeAspect="1" noChangeArrowheads="1" noTextEdit="1"/>
          </p:cNvSpPr>
          <p:nvPr>
            <p:ph type="sldImg"/>
          </p:nvPr>
        </p:nvSpPr>
        <p:spPr>
          <a:xfrm>
            <a:off x="1181100" y="696913"/>
            <a:ext cx="4649788" cy="3489325"/>
          </a:xfrm>
          <a:ln/>
        </p:spPr>
      </p:sp>
      <p:sp>
        <p:nvSpPr>
          <p:cNvPr id="72708" name="Rectangle 3"/>
          <p:cNvSpPr>
            <a:spLocks noGrp="1" noChangeArrowheads="1"/>
          </p:cNvSpPr>
          <p:nvPr>
            <p:ph type="body" idx="1"/>
          </p:nvPr>
        </p:nvSpPr>
        <p:spPr>
          <a:xfrm>
            <a:off x="934720" y="4415791"/>
            <a:ext cx="5140960" cy="4184994"/>
          </a:xfrm>
          <a:noFill/>
          <a:ln/>
        </p:spPr>
        <p:txBody>
          <a:bodyPr/>
          <a:lstStyle/>
          <a:p>
            <a:endParaRPr lang="en-US" smtClean="0"/>
          </a:p>
        </p:txBody>
      </p:sp>
      <p:sp>
        <p:nvSpPr>
          <p:cNvPr id="5" name="Date Placeholder 4"/>
          <p:cNvSpPr>
            <a:spLocks noGrp="1"/>
          </p:cNvSpPr>
          <p:nvPr>
            <p:ph type="dt" idx="10"/>
          </p:nvPr>
        </p:nvSpPr>
        <p:spPr/>
        <p:txBody>
          <a:bodyPr/>
          <a:lstStyle/>
          <a:p>
            <a:pPr>
              <a:defRPr/>
            </a:pPr>
            <a:r>
              <a:rPr lang="en-US" smtClean="0"/>
              <a:t>June 2013</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8AFCF9A4-7CA3-48DF-B165-4C177C18EACF}" type="slidenum">
              <a:rPr lang="en-US" smtClean="0"/>
              <a:pPr/>
              <a:t>26</a:t>
            </a:fld>
            <a:endParaRPr lang="en-US" smtClean="0"/>
          </a:p>
        </p:txBody>
      </p:sp>
      <p:sp>
        <p:nvSpPr>
          <p:cNvPr id="86021" name="Footer Placeholder 4"/>
          <p:cNvSpPr>
            <a:spLocks noGrp="1"/>
          </p:cNvSpPr>
          <p:nvPr>
            <p:ph type="ftr" sz="quarter" idx="4"/>
          </p:nvPr>
        </p:nvSpPr>
        <p:spPr>
          <a:noFill/>
        </p:spPr>
        <p:txBody>
          <a:bodyPr/>
          <a:lstStyle/>
          <a:p>
            <a:r>
              <a:rPr lang="en-US" smtClean="0"/>
              <a:t>© PDCI Market Access Inc 2013</a:t>
            </a:r>
          </a:p>
        </p:txBody>
      </p:sp>
      <p:sp>
        <p:nvSpPr>
          <p:cNvPr id="86022" name="Header Placeholder 5"/>
          <p:cNvSpPr>
            <a:spLocks noGrp="1"/>
          </p:cNvSpPr>
          <p:nvPr>
            <p:ph type="hdr" sz="quarter"/>
          </p:nvPr>
        </p:nvSpPr>
        <p:spPr>
          <a:noFill/>
        </p:spPr>
        <p:txBody>
          <a:bodyPr/>
          <a:lstStyle/>
          <a:p>
            <a:r>
              <a:rPr lang="en-CA" smtClean="0"/>
              <a:t>Global Market Access Trends</a:t>
            </a:r>
            <a:endParaRPr lang="en-US" smtClean="0"/>
          </a:p>
        </p:txBody>
      </p:sp>
      <p:sp>
        <p:nvSpPr>
          <p:cNvPr id="7" name="Date Placeholder 6"/>
          <p:cNvSpPr>
            <a:spLocks noGrp="1"/>
          </p:cNvSpPr>
          <p:nvPr>
            <p:ph type="dt" idx="10"/>
          </p:nvPr>
        </p:nvSpPr>
        <p:spPr/>
        <p:txBody>
          <a:bodyPr/>
          <a:lstStyle/>
          <a:p>
            <a:pPr>
              <a:defRPr/>
            </a:pPr>
            <a:r>
              <a:rPr lang="en-US" smtClean="0"/>
              <a:t>June 2013</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DAA150E3-2C1E-45A9-A4F2-92107443DEE6}" type="slidenum">
              <a:rPr lang="en-US" smtClean="0"/>
              <a:pPr>
                <a:defRPr/>
              </a:pPr>
              <a:t>27</a:t>
            </a:fld>
            <a:endParaRPr lang="en-US"/>
          </a:p>
        </p:txBody>
      </p:sp>
      <p:sp>
        <p:nvSpPr>
          <p:cNvPr id="5" name="Date Placeholder 4"/>
          <p:cNvSpPr>
            <a:spLocks noGrp="1"/>
          </p:cNvSpPr>
          <p:nvPr>
            <p:ph type="dt" idx="11"/>
          </p:nvPr>
        </p:nvSpPr>
        <p:spPr/>
        <p:txBody>
          <a:bodyPr/>
          <a:lstStyle/>
          <a:p>
            <a:pPr>
              <a:defRPr/>
            </a:pPr>
            <a:r>
              <a:rPr lang="en-US" smtClean="0"/>
              <a:t>June 2013</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a:defRPr/>
            </a:pPr>
            <a:r>
              <a:rPr lang="en-CA" smtClean="0"/>
              <a:t>Global Market Access Trends</a:t>
            </a:r>
            <a:endParaRPr lang="en-US" dirty="0"/>
          </a:p>
        </p:txBody>
      </p:sp>
      <p:sp>
        <p:nvSpPr>
          <p:cNvPr id="5" name="Date Placeholder 4"/>
          <p:cNvSpPr>
            <a:spLocks noGrp="1"/>
          </p:cNvSpPr>
          <p:nvPr>
            <p:ph type="dt" idx="11"/>
          </p:nvPr>
        </p:nvSpPr>
        <p:spPr/>
        <p:txBody>
          <a:bodyPr/>
          <a:lstStyle/>
          <a:p>
            <a:pPr>
              <a:defRPr/>
            </a:pPr>
            <a:r>
              <a:rPr lang="en-US" smtClean="0"/>
              <a:t>June 2013</a:t>
            </a:r>
            <a:endParaRPr lang="en-US" dirty="0"/>
          </a:p>
        </p:txBody>
      </p:sp>
      <p:sp>
        <p:nvSpPr>
          <p:cNvPr id="6" name="Footer Placeholder 5"/>
          <p:cNvSpPr>
            <a:spLocks noGrp="1"/>
          </p:cNvSpPr>
          <p:nvPr>
            <p:ph type="ftr" sz="quarter" idx="12"/>
          </p:nvPr>
        </p:nvSpPr>
        <p:spPr/>
        <p:txBody>
          <a:bodyPr/>
          <a:lstStyle/>
          <a:p>
            <a:pPr>
              <a:defRPr/>
            </a:pPr>
            <a:r>
              <a:rPr lang="en-US" smtClean="0"/>
              <a:t>© PDCI Market Access Inc 2013</a:t>
            </a:r>
            <a:endParaRPr lang="en-US" dirty="0"/>
          </a:p>
        </p:txBody>
      </p:sp>
      <p:sp>
        <p:nvSpPr>
          <p:cNvPr id="7" name="Slide Number Placeholder 6"/>
          <p:cNvSpPr>
            <a:spLocks noGrp="1"/>
          </p:cNvSpPr>
          <p:nvPr>
            <p:ph type="sldNum" sz="quarter" idx="13"/>
          </p:nvPr>
        </p:nvSpPr>
        <p:spPr/>
        <p:txBody>
          <a:bodyPr/>
          <a:lstStyle/>
          <a:p>
            <a:pPr>
              <a:defRPr/>
            </a:pPr>
            <a:fld id="{732A4078-BAAD-4C00-A226-9B8CE387FB7A}" type="slidenum">
              <a:rPr lang="en-US" smtClean="0"/>
              <a:pPr>
                <a:defRPr/>
              </a:pPr>
              <a:t>28</a:t>
            </a:fld>
            <a:endParaRPr lang="en-US"/>
          </a:p>
        </p:txBody>
      </p:sp>
    </p:spTree>
    <p:extLst>
      <p:ext uri="{BB962C8B-B14F-4D97-AF65-F5344CB8AC3E}">
        <p14:creationId xmlns:p14="http://schemas.microsoft.com/office/powerpoint/2010/main" val="91777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a:noFill/>
        </p:spPr>
        <p:txBody>
          <a:bodyPr/>
          <a:lstStyle/>
          <a:p>
            <a:fld id="{02089B54-8A6B-40B2-925D-D11F4D56FA97}" type="slidenum">
              <a:rPr lang="en-US" smtClean="0"/>
              <a:pPr/>
              <a:t>43</a:t>
            </a:fld>
            <a:endParaRPr lang="en-US" smtClean="0"/>
          </a:p>
        </p:txBody>
      </p:sp>
      <p:sp>
        <p:nvSpPr>
          <p:cNvPr id="111621" name="Footer Placeholder 4"/>
          <p:cNvSpPr>
            <a:spLocks noGrp="1"/>
          </p:cNvSpPr>
          <p:nvPr>
            <p:ph type="ftr" sz="quarter" idx="4"/>
          </p:nvPr>
        </p:nvSpPr>
        <p:spPr>
          <a:noFill/>
        </p:spPr>
        <p:txBody>
          <a:bodyPr/>
          <a:lstStyle/>
          <a:p>
            <a:r>
              <a:rPr lang="en-US" smtClean="0"/>
              <a:t>© PDCI Market Access Inc 2013</a:t>
            </a:r>
          </a:p>
        </p:txBody>
      </p:sp>
      <p:sp>
        <p:nvSpPr>
          <p:cNvPr id="111622" name="Header Placeholder 5"/>
          <p:cNvSpPr>
            <a:spLocks noGrp="1"/>
          </p:cNvSpPr>
          <p:nvPr>
            <p:ph type="hdr" sz="quarter"/>
          </p:nvPr>
        </p:nvSpPr>
        <p:spPr>
          <a:noFill/>
        </p:spPr>
        <p:txBody>
          <a:bodyPr/>
          <a:lstStyle/>
          <a:p>
            <a:r>
              <a:rPr lang="en-CA" smtClean="0"/>
              <a:t>Global Market Access Trends</a:t>
            </a:r>
            <a:endParaRPr lang="en-US" smtClean="0"/>
          </a:p>
        </p:txBody>
      </p:sp>
      <p:sp>
        <p:nvSpPr>
          <p:cNvPr id="7" name="Date Placeholder 6"/>
          <p:cNvSpPr>
            <a:spLocks noGrp="1"/>
          </p:cNvSpPr>
          <p:nvPr>
            <p:ph type="dt" idx="10"/>
          </p:nvPr>
        </p:nvSpPr>
        <p:spPr/>
        <p:txBody>
          <a:bodyPr/>
          <a:lstStyle/>
          <a:p>
            <a:pPr>
              <a:defRPr/>
            </a:pPr>
            <a:r>
              <a:rPr lang="en-US" smtClean="0"/>
              <a:t>June 2013</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June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16E4E1-C349-45F4-887B-6136806C62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lgn="ctr">
              <a:defRPr/>
            </a:lvl1pPr>
          </a:lstStyle>
          <a:p>
            <a:pPr>
              <a:defRPr/>
            </a:pPr>
            <a:r>
              <a:rPr lang="en-US" smtClean="0"/>
              <a:t>June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1D35B-65FC-48EE-865A-0C2929F8E4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lgn="ctr">
              <a:defRPr/>
            </a:lvl1pPr>
          </a:lstStyle>
          <a:p>
            <a:pPr>
              <a:defRPr/>
            </a:pPr>
            <a:r>
              <a:rPr lang="en-US" smtClean="0"/>
              <a:t>June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1E4D24-C61F-4516-ABAF-57BC4A34FC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4788" y="31750"/>
            <a:ext cx="8747125" cy="1023938"/>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203200" y="1295400"/>
            <a:ext cx="429895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54550" y="1295400"/>
            <a:ext cx="4300538" cy="4830763"/>
          </a:xfrm>
        </p:spPr>
        <p:txBody>
          <a:bodyPr/>
          <a:lstStyle/>
          <a:p>
            <a:endParaRPr lang="en-CA"/>
          </a:p>
        </p:txBody>
      </p:sp>
      <p:sp>
        <p:nvSpPr>
          <p:cNvPr id="7" name="Rectangle 4"/>
          <p:cNvSpPr>
            <a:spLocks noGrp="1" noChangeArrowheads="1"/>
          </p:cNvSpPr>
          <p:nvPr>
            <p:ph type="dt" sz="half" idx="10"/>
          </p:nvPr>
        </p:nvSpPr>
        <p:spPr>
          <a:xfrm>
            <a:off x="3886200" y="6400800"/>
            <a:ext cx="2133600" cy="244475"/>
          </a:xfrm>
          <a:ln/>
        </p:spPr>
        <p:txBody>
          <a:bodyPr/>
          <a:lstStyle>
            <a:lvl1pPr algn="ctr">
              <a:defRPr/>
            </a:lvl1pPr>
          </a:lstStyle>
          <a:p>
            <a:pPr>
              <a:defRPr/>
            </a:pPr>
            <a:r>
              <a:rPr lang="en-US" smtClean="0"/>
              <a:t>June 2013</a:t>
            </a:r>
            <a:endParaRPr lang="en-US"/>
          </a:p>
        </p:txBody>
      </p:sp>
      <p:sp>
        <p:nvSpPr>
          <p:cNvPr id="8" name="Rectangle 5"/>
          <p:cNvSpPr>
            <a:spLocks noGrp="1" noChangeArrowheads="1"/>
          </p:cNvSpPr>
          <p:nvPr>
            <p:ph type="ftr" sz="quarter" idx="11"/>
          </p:nvPr>
        </p:nvSpPr>
        <p:spPr>
          <a:xfrm>
            <a:off x="1371600" y="6400800"/>
            <a:ext cx="2286000" cy="304800"/>
          </a:xfr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7315200" y="6400800"/>
            <a:ext cx="1447800" cy="228600"/>
          </a:xfrm>
          <a:ln/>
        </p:spPr>
        <p:txBody>
          <a:bodyPr/>
          <a:lstStyle>
            <a:lvl1pPr>
              <a:defRPr/>
            </a:lvl1pPr>
          </a:lstStyle>
          <a:p>
            <a:pPr>
              <a:defRPr/>
            </a:pPr>
            <a:fld id="{5A1E4D24-C61F-4516-ABAF-57BC4A34FC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defRPr>
            </a:lvl1pPr>
            <a:lvl2pPr>
              <a:defRPr baseline="0">
                <a:latin typeface="Calibri" pitchFamily="34" charset="0"/>
              </a:defRPr>
            </a:lvl2pPr>
            <a:lvl3pPr>
              <a:defRPr sz="1800" baseline="0">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June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090F9-17C8-49B1-9FD3-8DDB8938C0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June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13D119-8D19-495A-809E-9CE2BBE7A7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June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FAAFB-57DF-46BD-8CFA-C28544AC6F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lvl1pPr>
              <a:defRPr>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lgn="ctr">
              <a:buNone/>
              <a:defRPr sz="20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06562"/>
            <a:ext cx="4040188" cy="4541838"/>
          </a:xfrm>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b"/>
          <a:lstStyle>
            <a:lvl1pPr marL="0" indent="0" algn="ctr">
              <a:buNone/>
              <a:defRPr sz="20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06562"/>
            <a:ext cx="4041775" cy="4541838"/>
          </a:xfrm>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xfrm>
            <a:off x="3505200" y="6430963"/>
            <a:ext cx="2133600" cy="244475"/>
          </a:xfrm>
          <a:ln/>
        </p:spPr>
        <p:txBody>
          <a:bodyPr/>
          <a:lstStyle>
            <a:lvl1pPr>
              <a:defRPr>
                <a:latin typeface="Calibri" pitchFamily="34" charset="0"/>
              </a:defRPr>
            </a:lvl1pPr>
          </a:lstStyle>
          <a:p>
            <a:pPr>
              <a:defRPr/>
            </a:pPr>
            <a:r>
              <a:rPr lang="en-US" smtClean="0"/>
              <a:t>June 2013</a:t>
            </a:r>
            <a:endParaRPr lang="en-US"/>
          </a:p>
        </p:txBody>
      </p:sp>
      <p:sp>
        <p:nvSpPr>
          <p:cNvPr id="8" name="Rectangle 5"/>
          <p:cNvSpPr>
            <a:spLocks noGrp="1" noChangeArrowheads="1"/>
          </p:cNvSpPr>
          <p:nvPr>
            <p:ph type="ftr" sz="quarter" idx="11"/>
          </p:nvPr>
        </p:nvSpPr>
        <p:spPr>
          <a:xfrm>
            <a:off x="1371600" y="6400800"/>
            <a:ext cx="2286000" cy="304800"/>
          </a:xfrm>
          <a:ln/>
        </p:spPr>
        <p:txBody>
          <a:bodyPr/>
          <a:lstStyle>
            <a:lvl1pPr>
              <a:defRPr>
                <a:latin typeface="Calibri" pitchFamily="34" charset="0"/>
              </a:defRPr>
            </a:lvl1pPr>
          </a:lstStyle>
          <a:p>
            <a:pPr>
              <a:defRPr/>
            </a:pPr>
            <a:endParaRPr lang="en-US"/>
          </a:p>
        </p:txBody>
      </p:sp>
      <p:sp>
        <p:nvSpPr>
          <p:cNvPr id="9" name="Rectangle 6"/>
          <p:cNvSpPr>
            <a:spLocks noGrp="1" noChangeArrowheads="1"/>
          </p:cNvSpPr>
          <p:nvPr>
            <p:ph type="sldNum" sz="quarter" idx="12"/>
          </p:nvPr>
        </p:nvSpPr>
        <p:spPr>
          <a:xfrm>
            <a:off x="7315200" y="6438900"/>
            <a:ext cx="1447800" cy="228600"/>
          </a:xfrm>
          <a:ln/>
        </p:spPr>
        <p:txBody>
          <a:bodyPr/>
          <a:lstStyle>
            <a:lvl1pPr>
              <a:defRPr>
                <a:latin typeface="Calibri" pitchFamily="34" charset="0"/>
              </a:defRPr>
            </a:lvl1pPr>
          </a:lstStyle>
          <a:p>
            <a:pPr>
              <a:defRPr/>
            </a:pPr>
            <a:fld id="{75632F28-C7A5-4EB6-9DFC-F9BDD18D26F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June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92475C-B9FA-44FF-8407-A2938BB47C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lgn="ctr">
              <a:defRPr/>
            </a:lvl1pPr>
          </a:lstStyle>
          <a:p>
            <a:pPr>
              <a:defRPr/>
            </a:pPr>
            <a:r>
              <a:rPr lang="en-US" smtClean="0"/>
              <a:t>June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6BC388-D81E-45FF-BA0F-736ECB8B77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lgn="ctr">
              <a:defRPr/>
            </a:lvl1pPr>
          </a:lstStyle>
          <a:p>
            <a:pPr>
              <a:defRPr/>
            </a:pPr>
            <a:r>
              <a:rPr lang="en-US" smtClean="0"/>
              <a:t>June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21B72-27C8-4908-9CC7-6D8F578F6E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lgn="ctr">
              <a:defRPr/>
            </a:lvl1pPr>
          </a:lstStyle>
          <a:p>
            <a:pPr>
              <a:defRPr/>
            </a:pPr>
            <a:r>
              <a:rPr lang="en-US" smtClean="0"/>
              <a:t>June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AE8D7-8195-4DDA-9989-1358C5D3F1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123" name="Rectangle 3"/>
          <p:cNvSpPr>
            <a:spLocks noGrp="1" noChangeArrowheads="1"/>
          </p:cNvSpPr>
          <p:nvPr>
            <p:ph type="body" idx="1"/>
          </p:nvPr>
        </p:nvSpPr>
        <p:spPr bwMode="auto">
          <a:xfrm>
            <a:off x="457200" y="990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3505200" y="64309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Calibri" pitchFamily="34" charset="0"/>
              </a:defRPr>
            </a:lvl1pPr>
          </a:lstStyle>
          <a:p>
            <a:pPr>
              <a:defRPr/>
            </a:pPr>
            <a:r>
              <a:rPr lang="en-US" smtClean="0"/>
              <a:t>June 2013</a:t>
            </a:r>
            <a:endParaRPr lang="en-US" dirty="0"/>
          </a:p>
        </p:txBody>
      </p:sp>
      <p:sp>
        <p:nvSpPr>
          <p:cNvPr id="1029" name="Rectangle 5"/>
          <p:cNvSpPr>
            <a:spLocks noGrp="1" noChangeArrowheads="1"/>
          </p:cNvSpPr>
          <p:nvPr>
            <p:ph type="ftr" sz="quarter" idx="3"/>
          </p:nvPr>
        </p:nvSpPr>
        <p:spPr bwMode="auto">
          <a:xfrm>
            <a:off x="1371600" y="6400800"/>
            <a:ext cx="228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315200" y="6438900"/>
            <a:ext cx="1447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50D72B5-0921-4177-90D9-6F9DAC01C895}" type="slidenum">
              <a:rPr lang="en-US" smtClean="0"/>
              <a:pPr>
                <a:defRPr/>
              </a:pPr>
              <a:t>‹#›</a:t>
            </a:fld>
            <a:endParaRPr lang="en-US"/>
          </a:p>
        </p:txBody>
      </p:sp>
      <p:sp>
        <p:nvSpPr>
          <p:cNvPr id="1031" name="Line 7"/>
          <p:cNvSpPr>
            <a:spLocks noChangeShapeType="1"/>
          </p:cNvSpPr>
          <p:nvPr/>
        </p:nvSpPr>
        <p:spPr bwMode="auto">
          <a:xfrm>
            <a:off x="457200" y="914400"/>
            <a:ext cx="8229600" cy="0"/>
          </a:xfrm>
          <a:prstGeom prst="line">
            <a:avLst/>
          </a:prstGeom>
          <a:noFill/>
          <a:ln w="9525">
            <a:solidFill>
              <a:schemeClr val="tx1"/>
            </a:solidFill>
            <a:round/>
            <a:headEnd/>
            <a:tailEnd/>
          </a:ln>
          <a:effectLst/>
        </p:spPr>
        <p:txBody>
          <a:bodyPr/>
          <a:lstStyle/>
          <a:p>
            <a:pPr>
              <a:defRPr/>
            </a:pPr>
            <a:endParaRPr lang="en-US"/>
          </a:p>
        </p:txBody>
      </p:sp>
      <p:pic>
        <p:nvPicPr>
          <p:cNvPr id="5128" name="Picture 10" descr="pdci_logo"/>
          <p:cNvPicPr>
            <a:picLocks noChangeAspect="1" noChangeArrowheads="1"/>
          </p:cNvPicPr>
          <p:nvPr/>
        </p:nvPicPr>
        <p:blipFill>
          <a:blip r:embed="rId14" cstate="print"/>
          <a:srcRect/>
          <a:stretch>
            <a:fillRect/>
          </a:stretch>
        </p:blipFill>
        <p:spPr bwMode="auto">
          <a:xfrm>
            <a:off x="395288" y="6361113"/>
            <a:ext cx="990600" cy="423862"/>
          </a:xfrm>
          <a:prstGeom prst="rect">
            <a:avLst/>
          </a:prstGeom>
          <a:noFill/>
          <a:ln w="9525">
            <a:noFill/>
            <a:miter lim="800000"/>
            <a:headEnd/>
            <a:tailEnd/>
          </a:ln>
        </p:spPr>
      </p:pic>
      <p:sp>
        <p:nvSpPr>
          <p:cNvPr id="1032" name="Line 8"/>
          <p:cNvSpPr>
            <a:spLocks noChangeShapeType="1"/>
          </p:cNvSpPr>
          <p:nvPr/>
        </p:nvSpPr>
        <p:spPr bwMode="auto">
          <a:xfrm>
            <a:off x="457200" y="64008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53" r:id="rId12"/>
  </p:sldLayoutIdLst>
  <p:hf hdr="0" ftr="0"/>
  <p:txStyles>
    <p:titleStyle>
      <a:lvl1pPr algn="l" rtl="0" eaLnBrk="0" fontAlgn="base" hangingPunct="0">
        <a:spcBef>
          <a:spcPct val="0"/>
        </a:spcBef>
        <a:spcAft>
          <a:spcPct val="0"/>
        </a:spcAft>
        <a:defRPr sz="2800">
          <a:solidFill>
            <a:schemeClr val="tx2"/>
          </a:solidFill>
          <a:latin typeface="Calibri"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fontAlgn="base">
        <a:spcBef>
          <a:spcPct val="0"/>
        </a:spcBef>
        <a:spcAft>
          <a:spcPct val="0"/>
        </a:spcAft>
        <a:defRPr sz="3000">
          <a:solidFill>
            <a:schemeClr val="tx2"/>
          </a:solidFill>
          <a:latin typeface="Arial" pitchFamily="34" charset="0"/>
        </a:defRPr>
      </a:lvl6pPr>
      <a:lvl7pPr marL="914400" algn="l" rtl="0" fontAlgn="base">
        <a:spcBef>
          <a:spcPct val="0"/>
        </a:spcBef>
        <a:spcAft>
          <a:spcPct val="0"/>
        </a:spcAft>
        <a:defRPr sz="3000">
          <a:solidFill>
            <a:schemeClr val="tx2"/>
          </a:solidFill>
          <a:latin typeface="Arial" pitchFamily="34" charset="0"/>
        </a:defRPr>
      </a:lvl7pPr>
      <a:lvl8pPr marL="1371600" algn="l" rtl="0" fontAlgn="base">
        <a:spcBef>
          <a:spcPct val="0"/>
        </a:spcBef>
        <a:spcAft>
          <a:spcPct val="0"/>
        </a:spcAft>
        <a:defRPr sz="3000">
          <a:solidFill>
            <a:schemeClr val="tx2"/>
          </a:solidFill>
          <a:latin typeface="Arial" pitchFamily="34" charset="0"/>
        </a:defRPr>
      </a:lvl8pPr>
      <a:lvl9pPr marL="1828800" algn="l" rtl="0" fontAlgn="base">
        <a:spcBef>
          <a:spcPct val="0"/>
        </a:spcBef>
        <a:spcAft>
          <a:spcPct val="0"/>
        </a:spcAft>
        <a:defRPr sz="3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il.Palmer@pdci.c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Neil.Palmer@pdci.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hyperlink" Target="http://www.pdci.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245394" y="2667000"/>
            <a:ext cx="6881813" cy="3048000"/>
          </a:xfrm>
        </p:spPr>
        <p:txBody>
          <a:bodyPr/>
          <a:lstStyle/>
          <a:p>
            <a:pPr marL="0" indent="0" algn="ctr" eaLnBrk="1" hangingPunct="1"/>
            <a:r>
              <a:rPr lang="en-CA" sz="2800" b="1" i="1" dirty="0" smtClean="0">
                <a:latin typeface="Calibri" pitchFamily="34" charset="0"/>
              </a:rPr>
              <a:t/>
            </a:r>
            <a:br>
              <a:rPr lang="en-CA" sz="2800" b="1" i="1" dirty="0" smtClean="0">
                <a:latin typeface="Calibri" pitchFamily="34" charset="0"/>
              </a:rPr>
            </a:br>
            <a:r>
              <a:rPr lang="en-CA" sz="2800" b="1" i="1" dirty="0" smtClean="0">
                <a:latin typeface="Calibri" pitchFamily="34" charset="0"/>
              </a:rPr>
              <a:t>Anticipating and Adapting to Global Trends in Pharmaceutical Pricing and Reimbursement in Canada</a:t>
            </a:r>
            <a:br>
              <a:rPr lang="en-CA" sz="2800" b="1" i="1" dirty="0" smtClean="0">
                <a:latin typeface="Calibri" pitchFamily="34" charset="0"/>
              </a:rPr>
            </a:br>
            <a:r>
              <a:rPr lang="en-US" sz="2800" dirty="0" smtClean="0">
                <a:latin typeface="Calibri" pitchFamily="34" charset="0"/>
              </a:rPr>
              <a:t/>
            </a:r>
            <a:br>
              <a:rPr lang="en-US" sz="2800" dirty="0" smtClean="0">
                <a:latin typeface="Calibri" pitchFamily="34" charset="0"/>
              </a:rPr>
            </a:br>
            <a:r>
              <a:rPr lang="en-GB" sz="2400" b="1" dirty="0" smtClean="0">
                <a:solidFill>
                  <a:schemeClr val="accent2">
                    <a:lumMod val="75000"/>
                  </a:schemeClr>
                </a:solidFill>
                <a:latin typeface="Calibri" pitchFamily="34" charset="0"/>
              </a:rPr>
              <a:t>W. Neil Palmer</a:t>
            </a:r>
            <a:r>
              <a:rPr lang="en-GB" sz="1600" b="1" dirty="0" smtClean="0">
                <a:solidFill>
                  <a:schemeClr val="accent2">
                    <a:lumMod val="75000"/>
                  </a:schemeClr>
                </a:solidFill>
                <a:latin typeface="Calibri" pitchFamily="34" charset="0"/>
              </a:rPr>
              <a:t/>
            </a:r>
            <a:br>
              <a:rPr lang="en-GB" sz="1600" b="1" dirty="0" smtClean="0">
                <a:solidFill>
                  <a:schemeClr val="accent2">
                    <a:lumMod val="75000"/>
                  </a:schemeClr>
                </a:solidFill>
                <a:latin typeface="Calibri" pitchFamily="34" charset="0"/>
              </a:rPr>
            </a:br>
            <a:r>
              <a:rPr lang="en-GB" sz="1600" b="1" dirty="0" smtClean="0">
                <a:solidFill>
                  <a:schemeClr val="accent2">
                    <a:lumMod val="75000"/>
                  </a:schemeClr>
                </a:solidFill>
                <a:latin typeface="Calibri" pitchFamily="34" charset="0"/>
              </a:rPr>
              <a:t>President &amp; Principal Consultant</a:t>
            </a:r>
            <a:br>
              <a:rPr lang="en-GB" sz="1600" b="1" dirty="0" smtClean="0">
                <a:solidFill>
                  <a:schemeClr val="accent2">
                    <a:lumMod val="75000"/>
                  </a:schemeClr>
                </a:solidFill>
                <a:latin typeface="Calibri" pitchFamily="34" charset="0"/>
              </a:rPr>
            </a:br>
            <a:r>
              <a:rPr lang="en-GB" sz="1600" b="1" dirty="0" smtClean="0">
                <a:solidFill>
                  <a:schemeClr val="accent2">
                    <a:lumMod val="75000"/>
                  </a:schemeClr>
                </a:solidFill>
                <a:latin typeface="Calibri" pitchFamily="34" charset="0"/>
                <a:hlinkClick r:id="rId3"/>
              </a:rPr>
              <a:t>Neil.Palmer@pdci.ca </a:t>
            </a:r>
            <a:r>
              <a:rPr lang="en-US" sz="1600" dirty="0" smtClean="0">
                <a:latin typeface="Calibri" pitchFamily="34" charset="0"/>
              </a:rPr>
              <a:t/>
            </a:r>
            <a:br>
              <a:rPr lang="en-US" sz="1600" dirty="0" smtClean="0">
                <a:latin typeface="Calibri" pitchFamily="34" charset="0"/>
              </a:rPr>
            </a:br>
            <a:r>
              <a:rPr lang="en-US" sz="1600" dirty="0" smtClean="0">
                <a:latin typeface="Calibri" pitchFamily="34" charset="0"/>
              </a:rPr>
              <a:t/>
            </a:r>
            <a:br>
              <a:rPr lang="en-US" sz="1600" dirty="0" smtClean="0">
                <a:latin typeface="Calibri" pitchFamily="34" charset="0"/>
              </a:rPr>
            </a:br>
            <a:endParaRPr lang="en-US" sz="2800" dirty="0" smtClean="0">
              <a:latin typeface="Calibri" pitchFamily="34" charset="0"/>
            </a:endParaRPr>
          </a:p>
        </p:txBody>
      </p:sp>
      <p:pic>
        <p:nvPicPr>
          <p:cNvPr id="10243" name="Picture 4" descr="pdci_logo"/>
          <p:cNvPicPr>
            <a:picLocks noChangeAspect="1" noChangeArrowheads="1"/>
          </p:cNvPicPr>
          <p:nvPr/>
        </p:nvPicPr>
        <p:blipFill>
          <a:blip r:embed="rId4" cstate="print"/>
          <a:srcRect l="10429" t="24934" r="11353" b="25195"/>
          <a:stretch>
            <a:fillRect/>
          </a:stretch>
        </p:blipFill>
        <p:spPr bwMode="auto">
          <a:xfrm rot="10800000" flipH="1" flipV="1">
            <a:off x="457200" y="228600"/>
            <a:ext cx="2286000" cy="609600"/>
          </a:xfrm>
          <a:prstGeom prst="rect">
            <a:avLst/>
          </a:prstGeom>
          <a:noFill/>
          <a:ln w="9525">
            <a:noFill/>
            <a:miter lim="800000"/>
            <a:headEnd/>
            <a:tailEnd/>
          </a:ln>
        </p:spPr>
      </p:pic>
      <p:sp>
        <p:nvSpPr>
          <p:cNvPr id="6" name="Rectangle 3"/>
          <p:cNvSpPr txBox="1">
            <a:spLocks noChangeArrowheads="1"/>
          </p:cNvSpPr>
          <p:nvPr/>
        </p:nvSpPr>
        <p:spPr bwMode="auto">
          <a:xfrm>
            <a:off x="1447800" y="3962400"/>
            <a:ext cx="6018213"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chemeClr val="accent2">
                  <a:lumMod val="75000"/>
                </a:schemeClr>
              </a:solidFill>
              <a:effectLst/>
              <a:uLnTx/>
              <a:uFillTx/>
              <a:latin typeface="Calibri"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300" b="1"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300" b="1" i="0" u="none" strike="noStrike" kern="0" cap="none" spc="0" normalizeH="0" baseline="0" noProof="0" dirty="0" smtClean="0">
              <a:ln>
                <a:noFill/>
              </a:ln>
              <a:solidFill>
                <a:schemeClr val="tx1"/>
              </a:solidFill>
              <a:effectLst/>
              <a:uLnTx/>
              <a:uFillTx/>
              <a:latin typeface="Arial Narrow" pitchFamily="34" charset="0"/>
              <a:ea typeface="+mn-ea"/>
              <a:cs typeface="+mn-cs"/>
            </a:endParaRPr>
          </a:p>
        </p:txBody>
      </p:sp>
      <p:sp>
        <p:nvSpPr>
          <p:cNvPr id="7" name="Rectangle 6"/>
          <p:cNvSpPr/>
          <p:nvPr/>
        </p:nvSpPr>
        <p:spPr>
          <a:xfrm>
            <a:off x="1333500" y="1066800"/>
            <a:ext cx="6705600" cy="1138773"/>
          </a:xfrm>
          <a:prstGeom prst="rect">
            <a:avLst/>
          </a:prstGeom>
        </p:spPr>
        <p:txBody>
          <a:bodyPr wrap="square">
            <a:spAutoFit/>
          </a:bodyPr>
          <a:lstStyle/>
          <a:p>
            <a:pPr algn="ctr"/>
            <a:r>
              <a:rPr lang="en-CA" b="1" i="1" dirty="0" smtClean="0">
                <a:latin typeface="Calibri" pitchFamily="34" charset="0"/>
              </a:rPr>
              <a:t>The Canadian Institute</a:t>
            </a:r>
            <a:endParaRPr lang="en-CA" b="1" dirty="0" smtClean="0">
              <a:latin typeface="Calibri" pitchFamily="34" charset="0"/>
            </a:endParaRPr>
          </a:p>
          <a:p>
            <a:pPr algn="ctr"/>
            <a:r>
              <a:rPr lang="en-CA" b="1" dirty="0" smtClean="0">
                <a:latin typeface="Calibri" pitchFamily="34" charset="0"/>
              </a:rPr>
              <a:t>Drug Pricing &amp; Reimbursement in Canada</a:t>
            </a:r>
          </a:p>
          <a:p>
            <a:pPr algn="ctr"/>
            <a:r>
              <a:rPr lang="en-CA" i="1" dirty="0" smtClean="0">
                <a:latin typeface="Calibri" pitchFamily="34" charset="0"/>
              </a:rPr>
              <a:t/>
            </a:r>
            <a:br>
              <a:rPr lang="en-CA" i="1" dirty="0" smtClean="0">
                <a:latin typeface="Calibri" pitchFamily="34" charset="0"/>
              </a:rPr>
            </a:br>
            <a:r>
              <a:rPr lang="en-CA" sz="1400" b="1" i="1" dirty="0" smtClean="0">
                <a:latin typeface="Calibri" pitchFamily="34" charset="0"/>
              </a:rPr>
              <a:t>Toronto  –  June 4 &amp; 5, 2013</a:t>
            </a:r>
            <a:endParaRPr lang="en-CA" sz="1400" b="1" dirty="0">
              <a:latin typeface="Calibri" pitchFamily="34" charset="0"/>
            </a:endParaRPr>
          </a:p>
        </p:txBody>
      </p:sp>
      <p:sp>
        <p:nvSpPr>
          <p:cNvPr id="8" name="Slide Number Placeholder 7"/>
          <p:cNvSpPr>
            <a:spLocks noGrp="1"/>
          </p:cNvSpPr>
          <p:nvPr>
            <p:ph type="sldNum" sz="quarter" idx="12"/>
          </p:nvPr>
        </p:nvSpPr>
        <p:spPr/>
        <p:txBody>
          <a:bodyPr/>
          <a:lstStyle/>
          <a:p>
            <a:pPr>
              <a:defRPr/>
            </a:pPr>
            <a:fld id="{596BC388-D81E-45FF-BA0F-736ECB8B77DF}" type="slidenum">
              <a:rPr lang="en-US" smtClean="0"/>
              <a:pPr>
                <a:defRPr/>
              </a:pPr>
              <a:t>1</a:t>
            </a:fld>
            <a:endParaRPr lang="en-US"/>
          </a:p>
        </p:txBody>
      </p:sp>
      <p:sp>
        <p:nvSpPr>
          <p:cNvPr id="10" name="Date Placeholder 9"/>
          <p:cNvSpPr>
            <a:spLocks noGrp="1"/>
          </p:cNvSpPr>
          <p:nvPr>
            <p:ph type="dt" sz="half" idx="10"/>
          </p:nvPr>
        </p:nvSpPr>
        <p:spPr>
          <a:xfrm>
            <a:off x="3505200" y="6400800"/>
            <a:ext cx="2133600" cy="244475"/>
          </a:xfrm>
        </p:spPr>
        <p:txBody>
          <a:bodyPr/>
          <a:lstStyle/>
          <a:p>
            <a:pPr>
              <a:defRPr/>
            </a:pPr>
            <a:r>
              <a:rPr lang="en-US" smtClean="0"/>
              <a:t>June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smtClean="0"/>
              <a:t>International Changes that could impact Canadian Pricing</a:t>
            </a:r>
            <a:endParaRPr lang="en-CA" sz="2400" dirty="0"/>
          </a:p>
        </p:txBody>
      </p:sp>
      <p:sp>
        <p:nvSpPr>
          <p:cNvPr id="4" name="Content Placeholder 3"/>
          <p:cNvSpPr>
            <a:spLocks noGrp="1"/>
          </p:cNvSpPr>
          <p:nvPr>
            <p:ph idx="1"/>
          </p:nvPr>
        </p:nvSpPr>
        <p:spPr/>
        <p:txBody>
          <a:bodyPr/>
          <a:lstStyle/>
          <a:p>
            <a:r>
              <a:rPr lang="en-CA" dirty="0" smtClean="0"/>
              <a:t>Germany</a:t>
            </a:r>
          </a:p>
          <a:p>
            <a:pPr lvl="1"/>
            <a:r>
              <a:rPr lang="en-CA" dirty="0" smtClean="0"/>
              <a:t>AMNOG (</a:t>
            </a:r>
            <a:r>
              <a:rPr lang="en-CA" dirty="0" err="1" smtClean="0"/>
              <a:t>Arzneimittelmarktneuordnungsgesetz</a:t>
            </a:r>
            <a:r>
              <a:rPr lang="en-CA" dirty="0" smtClean="0"/>
              <a:t>) (2011-12)</a:t>
            </a:r>
          </a:p>
          <a:p>
            <a:r>
              <a:rPr lang="en-CA" dirty="0" smtClean="0"/>
              <a:t>United Kingdom</a:t>
            </a:r>
          </a:p>
          <a:p>
            <a:pPr lvl="1"/>
            <a:r>
              <a:rPr lang="en-CA" dirty="0" smtClean="0"/>
              <a:t>Value based pricing (2014)</a:t>
            </a:r>
          </a:p>
          <a:p>
            <a:r>
              <a:rPr lang="en-CA" dirty="0" smtClean="0"/>
              <a:t>Other markets</a:t>
            </a:r>
          </a:p>
          <a:p>
            <a:pPr lvl="1"/>
            <a:r>
              <a:rPr lang="en-CA" dirty="0" smtClean="0"/>
              <a:t>Mandatory price cuts </a:t>
            </a:r>
          </a:p>
          <a:p>
            <a:pPr lvl="1"/>
            <a:r>
              <a:rPr lang="en-CA" dirty="0" smtClean="0"/>
              <a:t>Comparative effectiveness</a:t>
            </a:r>
          </a:p>
          <a:p>
            <a:r>
              <a:rPr lang="en-CA" dirty="0" smtClean="0"/>
              <a:t>Greater transparency by HTA agencies</a:t>
            </a:r>
          </a:p>
          <a:p>
            <a:pPr lvl="1"/>
            <a:r>
              <a:rPr lang="en-CA" dirty="0" smtClean="0"/>
              <a:t>Greater emphasis on assessing therapeutic improvement</a:t>
            </a:r>
          </a:p>
          <a:p>
            <a:r>
              <a:rPr lang="en-CA" dirty="0" smtClean="0"/>
              <a:t>United States</a:t>
            </a:r>
          </a:p>
          <a:p>
            <a:pPr lvl="1"/>
            <a:r>
              <a:rPr lang="en-CA" dirty="0" smtClean="0"/>
              <a:t>Affordable Care Act (</a:t>
            </a:r>
            <a:r>
              <a:rPr lang="en-CA" dirty="0" err="1" smtClean="0"/>
              <a:t>Obamacare</a:t>
            </a:r>
            <a:r>
              <a:rPr lang="en-CA" dirty="0" smtClean="0"/>
              <a:t>) </a:t>
            </a:r>
          </a:p>
          <a:p>
            <a:r>
              <a:rPr lang="en-CA" dirty="0" smtClean="0"/>
              <a:t>Canada – EU Free trade agreement</a:t>
            </a:r>
          </a:p>
          <a:p>
            <a:pPr lvl="1"/>
            <a:r>
              <a:rPr lang="en-CA" dirty="0" smtClean="0"/>
              <a:t>PTR, DP to extend the jurisdiction of PMPRB ?</a:t>
            </a:r>
          </a:p>
          <a:p>
            <a:endParaRPr lang="en-CA" dirty="0"/>
          </a:p>
        </p:txBody>
      </p:sp>
      <p:sp>
        <p:nvSpPr>
          <p:cNvPr id="3" name="Slide Number Placeholder 2"/>
          <p:cNvSpPr>
            <a:spLocks noGrp="1"/>
          </p:cNvSpPr>
          <p:nvPr>
            <p:ph type="sldNum" sz="quarter" idx="12"/>
          </p:nvPr>
        </p:nvSpPr>
        <p:spPr/>
        <p:txBody>
          <a:bodyPr/>
          <a:lstStyle/>
          <a:p>
            <a:pPr>
              <a:defRPr/>
            </a:pPr>
            <a:fld id="{46431EE4-53E0-4004-B277-33459BE7E976}"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US" smtClean="0"/>
              <a:t>June 2013</a:t>
            </a:r>
            <a:endParaRPr lang="en-US"/>
          </a:p>
        </p:txBody>
      </p:sp>
    </p:spTree>
    <p:extLst>
      <p:ext uri="{BB962C8B-B14F-4D97-AF65-F5344CB8AC3E}">
        <p14:creationId xmlns:p14="http://schemas.microsoft.com/office/powerpoint/2010/main" val="3313061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latin typeface="Calibri" pitchFamily="34" charset="0"/>
              </a:rPr>
              <a:t>AMNOG (Germany)</a:t>
            </a:r>
            <a:endParaRPr lang="en-CA" dirty="0">
              <a:latin typeface="Calibri" pitchFamily="34" charset="0"/>
            </a:endParaRPr>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11</a:t>
            </a:fld>
            <a:endParaRPr lang="en-US"/>
          </a:p>
        </p:txBody>
      </p:sp>
    </p:spTree>
    <p:extLst>
      <p:ext uri="{BB962C8B-B14F-4D97-AF65-F5344CB8AC3E}">
        <p14:creationId xmlns:p14="http://schemas.microsoft.com/office/powerpoint/2010/main" val="689532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AMNOG Process – New Medicines</a:t>
            </a:r>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12</a:t>
            </a:fld>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295401" y="1143000"/>
            <a:ext cx="6392571" cy="3960000"/>
          </a:xfrm>
          <a:prstGeom prst="rect">
            <a:avLst/>
          </a:prstGeom>
          <a:noFill/>
          <a:ln w="9525">
            <a:solidFill>
              <a:schemeClr val="tx1"/>
            </a:solidFill>
            <a:miter lim="800000"/>
            <a:headEnd/>
            <a:tailEnd/>
          </a:ln>
        </p:spPr>
      </p:pic>
      <p:sp>
        <p:nvSpPr>
          <p:cNvPr id="9" name="TextBox 8"/>
          <p:cNvSpPr txBox="1"/>
          <p:nvPr/>
        </p:nvSpPr>
        <p:spPr>
          <a:xfrm>
            <a:off x="1295400" y="5181600"/>
            <a:ext cx="6553200" cy="246221"/>
          </a:xfrm>
          <a:prstGeom prst="rect">
            <a:avLst/>
          </a:prstGeom>
          <a:noFill/>
        </p:spPr>
        <p:txBody>
          <a:bodyPr wrap="square" rtlCol="0">
            <a:spAutoFit/>
          </a:bodyPr>
          <a:lstStyle/>
          <a:p>
            <a:r>
              <a:rPr lang="en-CA" sz="1000" dirty="0" smtClean="0"/>
              <a:t>Source: Markus </a:t>
            </a:r>
            <a:r>
              <a:rPr lang="en-CA" sz="1000" dirty="0" err="1" smtClean="0"/>
              <a:t>Jahn</a:t>
            </a:r>
            <a:r>
              <a:rPr lang="en-CA" sz="1000" dirty="0" smtClean="0"/>
              <a:t>, Novartis Pharma GmbH, Pharma Pricing &amp; Market Access Outlook, March 2012</a:t>
            </a:r>
            <a:endParaRPr lang="en-CA" sz="1000" dirty="0"/>
          </a:p>
        </p:txBody>
      </p:sp>
      <p:sp>
        <p:nvSpPr>
          <p:cNvPr id="10" name="Content Placeholder 2"/>
          <p:cNvSpPr>
            <a:spLocks noGrp="1"/>
          </p:cNvSpPr>
          <p:nvPr>
            <p:ph idx="1"/>
          </p:nvPr>
        </p:nvSpPr>
        <p:spPr>
          <a:xfrm>
            <a:off x="457200" y="5410200"/>
            <a:ext cx="8229600" cy="563563"/>
          </a:xfrm>
        </p:spPr>
        <p:txBody>
          <a:bodyPr/>
          <a:lstStyle/>
          <a:p>
            <a:r>
              <a:rPr lang="en-CA" dirty="0" smtClean="0"/>
              <a:t>Multi-stage , multi-agency process that can take up to 15 months</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lstStyle/>
          <a:p>
            <a:r>
              <a:rPr lang="en-CA" dirty="0" smtClean="0">
                <a:latin typeface="Calibri" pitchFamily="34" charset="0"/>
              </a:rPr>
              <a:t>AMNOG:  Price Implications of “Additional Benefit”</a:t>
            </a:r>
            <a:endParaRPr lang="en-CA" dirty="0">
              <a:latin typeface="Calibri"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8399686"/>
              </p:ext>
            </p:extLst>
          </p:nvPr>
        </p:nvGraphicFramePr>
        <p:xfrm>
          <a:off x="457200" y="1043940"/>
          <a:ext cx="8229600" cy="4348480"/>
        </p:xfrm>
        <a:graphic>
          <a:graphicData uri="http://schemas.openxmlformats.org/drawingml/2006/table">
            <a:tbl>
              <a:tblPr firstRow="1" bandRow="1">
                <a:tableStyleId>{5C22544A-7EE6-4342-B048-85BDC9FD1C3A}</a:tableStyleId>
              </a:tblPr>
              <a:tblGrid>
                <a:gridCol w="1752600"/>
                <a:gridCol w="2057400"/>
                <a:gridCol w="2590800"/>
                <a:gridCol w="1828800"/>
              </a:tblGrid>
              <a:tr h="370840">
                <a:tc>
                  <a:txBody>
                    <a:bodyPr/>
                    <a:lstStyle/>
                    <a:p>
                      <a:pPr algn="ctr"/>
                      <a:r>
                        <a:rPr lang="en-CA" sz="1700" dirty="0" smtClean="0"/>
                        <a:t>Additional Benefit</a:t>
                      </a:r>
                      <a:endParaRPr lang="en-CA" sz="1700" dirty="0"/>
                    </a:p>
                  </a:txBody>
                  <a:tcPr anchor="ctr"/>
                </a:tc>
                <a:tc>
                  <a:txBody>
                    <a:bodyPr/>
                    <a:lstStyle/>
                    <a:p>
                      <a:pPr algn="ctr"/>
                      <a:r>
                        <a:rPr lang="en-CA" sz="1700" dirty="0" smtClean="0"/>
                        <a:t>Price Discount</a:t>
                      </a:r>
                    </a:p>
                    <a:p>
                      <a:pPr algn="ctr"/>
                      <a:r>
                        <a:rPr lang="en-CA" sz="1700" dirty="0" smtClean="0"/>
                        <a:t>Negotiation</a:t>
                      </a:r>
                      <a:endParaRPr lang="en-CA" sz="1700" dirty="0"/>
                    </a:p>
                  </a:txBody>
                  <a:tcPr anchor="ctr"/>
                </a:tc>
                <a:tc>
                  <a:txBody>
                    <a:bodyPr/>
                    <a:lstStyle/>
                    <a:p>
                      <a:pPr algn="ctr"/>
                      <a:r>
                        <a:rPr lang="en-CA" sz="1700" dirty="0" smtClean="0"/>
                        <a:t>Implications for Pricing</a:t>
                      </a:r>
                      <a:endParaRPr lang="en-CA" sz="1700" dirty="0"/>
                    </a:p>
                  </a:txBody>
                  <a:tcPr anchor="ctr"/>
                </a:tc>
                <a:tc>
                  <a:txBody>
                    <a:bodyPr/>
                    <a:lstStyle/>
                    <a:p>
                      <a:pPr algn="ctr"/>
                      <a:r>
                        <a:rPr lang="en-CA" sz="1700" dirty="0" smtClean="0"/>
                        <a:t>European</a:t>
                      </a:r>
                      <a:r>
                        <a:rPr lang="en-CA" sz="1700" baseline="0" dirty="0" smtClean="0"/>
                        <a:t> Prices Considered</a:t>
                      </a:r>
                      <a:endParaRPr lang="en-CA" sz="1700" dirty="0"/>
                    </a:p>
                  </a:txBody>
                  <a:tcPr anchor="ctr"/>
                </a:tc>
              </a:tr>
              <a:tr h="370840">
                <a:tc>
                  <a:txBody>
                    <a:bodyPr/>
                    <a:lstStyle/>
                    <a:p>
                      <a:r>
                        <a:rPr lang="en-CA" sz="1700" dirty="0" smtClean="0"/>
                        <a:t>Major</a:t>
                      </a:r>
                      <a:endParaRPr lang="en-CA" sz="1700" dirty="0"/>
                    </a:p>
                  </a:txBody>
                  <a:tcPr anchor="ctr"/>
                </a:tc>
                <a:tc rowSpan="3">
                  <a:txBody>
                    <a:bodyPr/>
                    <a:lstStyle/>
                    <a:p>
                      <a:pPr algn="ctr"/>
                      <a:r>
                        <a:rPr lang="en-CA" sz="1700" dirty="0" smtClean="0"/>
                        <a:t>Yes</a:t>
                      </a:r>
                      <a:endParaRPr lang="en-CA" sz="1700" dirty="0"/>
                    </a:p>
                  </a:txBody>
                  <a:tcPr anchor="ctr"/>
                </a:tc>
                <a:tc rowSpan="3">
                  <a:txBody>
                    <a:bodyPr/>
                    <a:lstStyle/>
                    <a:p>
                      <a:r>
                        <a:rPr lang="en-CA" sz="1700" dirty="0" smtClean="0"/>
                        <a:t>Adjusted premium vs. the appropriate therapy in pricing negotiation</a:t>
                      </a:r>
                      <a:endParaRPr lang="en-CA" sz="1700" dirty="0"/>
                    </a:p>
                  </a:txBody>
                  <a:tcPr anchor="ctr"/>
                </a:tc>
                <a:tc rowSpan="3">
                  <a:txBody>
                    <a:bodyPr/>
                    <a:lstStyle/>
                    <a:p>
                      <a:pPr algn="ctr"/>
                      <a:r>
                        <a:rPr lang="en-CA" sz="1700" dirty="0" smtClean="0"/>
                        <a:t>Yes</a:t>
                      </a:r>
                      <a:endParaRPr lang="en-CA" sz="1700" dirty="0"/>
                    </a:p>
                  </a:txBody>
                  <a:tcPr anchor="ctr"/>
                </a:tc>
              </a:tr>
              <a:tr h="370840">
                <a:tc>
                  <a:txBody>
                    <a:bodyPr/>
                    <a:lstStyle/>
                    <a:p>
                      <a:r>
                        <a:rPr lang="en-CA" sz="1700" dirty="0" smtClean="0"/>
                        <a:t>Important</a:t>
                      </a:r>
                      <a:endParaRPr lang="en-CA" sz="1700" dirty="0"/>
                    </a:p>
                  </a:txBody>
                  <a:tcPr anchor="ctr"/>
                </a:tc>
                <a:tc vMerge="1">
                  <a:txBody>
                    <a:bodyPr/>
                    <a:lstStyle/>
                    <a:p>
                      <a:endParaRPr lang="en-CA" dirty="0"/>
                    </a:p>
                  </a:txBody>
                  <a:tcPr/>
                </a:tc>
                <a:tc vMerge="1">
                  <a:txBody>
                    <a:bodyPr/>
                    <a:lstStyle/>
                    <a:p>
                      <a:endParaRPr lang="en-CA" dirty="0"/>
                    </a:p>
                  </a:txBody>
                  <a:tcPr/>
                </a:tc>
                <a:tc vMerge="1">
                  <a:txBody>
                    <a:bodyPr/>
                    <a:lstStyle/>
                    <a:p>
                      <a:endParaRPr lang="en-CA" dirty="0"/>
                    </a:p>
                  </a:txBody>
                  <a:tcPr/>
                </a:tc>
              </a:tr>
              <a:tr h="370840">
                <a:tc>
                  <a:txBody>
                    <a:bodyPr/>
                    <a:lstStyle/>
                    <a:p>
                      <a:r>
                        <a:rPr lang="en-CA" sz="1700" dirty="0" smtClean="0"/>
                        <a:t>Slight</a:t>
                      </a:r>
                      <a:endParaRPr lang="en-CA" sz="1700" dirty="0"/>
                    </a:p>
                  </a:txBody>
                  <a:tcPr anchor="ctr"/>
                </a:tc>
                <a:tc vMerge="1">
                  <a:txBody>
                    <a:bodyPr/>
                    <a:lstStyle/>
                    <a:p>
                      <a:endParaRPr lang="en-CA" dirty="0"/>
                    </a:p>
                  </a:txBody>
                  <a:tcPr/>
                </a:tc>
                <a:tc vMerge="1">
                  <a:txBody>
                    <a:bodyPr/>
                    <a:lstStyle/>
                    <a:p>
                      <a:endParaRPr lang="en-CA" dirty="0"/>
                    </a:p>
                  </a:txBody>
                  <a:tcPr/>
                </a:tc>
                <a:tc vMerge="1">
                  <a:txBody>
                    <a:bodyPr/>
                    <a:lstStyle/>
                    <a:p>
                      <a:endParaRPr lang="en-CA" dirty="0"/>
                    </a:p>
                  </a:txBody>
                  <a:tcPr/>
                </a:tc>
              </a:tr>
              <a:tr h="370840">
                <a:tc>
                  <a:txBody>
                    <a:bodyPr/>
                    <a:lstStyle/>
                    <a:p>
                      <a:r>
                        <a:rPr lang="en-CA" sz="1700" dirty="0" smtClean="0"/>
                        <a:t>Not</a:t>
                      </a:r>
                      <a:r>
                        <a:rPr lang="en-CA" sz="1700" baseline="0" dirty="0" smtClean="0"/>
                        <a:t> Quantifiable</a:t>
                      </a:r>
                      <a:endParaRPr lang="en-CA" sz="1700" dirty="0"/>
                    </a:p>
                  </a:txBody>
                  <a:tcPr anchor="ctr"/>
                </a:tc>
                <a:tc>
                  <a:txBody>
                    <a:bodyPr/>
                    <a:lstStyle/>
                    <a:p>
                      <a:pPr algn="ctr"/>
                      <a:r>
                        <a:rPr lang="en-CA" sz="1700" dirty="0" smtClean="0"/>
                        <a:t>Yes</a:t>
                      </a:r>
                      <a:endParaRPr lang="en-CA" sz="1700" dirty="0"/>
                    </a:p>
                  </a:txBody>
                  <a:tcPr anchor="ctr"/>
                </a:tc>
                <a:tc>
                  <a:txBody>
                    <a:bodyPr/>
                    <a:lstStyle/>
                    <a:p>
                      <a:r>
                        <a:rPr lang="en-CA" sz="1700" dirty="0" smtClean="0"/>
                        <a:t>Similar to</a:t>
                      </a:r>
                      <a:r>
                        <a:rPr lang="en-CA" sz="1700" baseline="0" dirty="0" smtClean="0"/>
                        <a:t> above</a:t>
                      </a:r>
                      <a:endParaRPr lang="en-CA" sz="1700" dirty="0"/>
                    </a:p>
                  </a:txBody>
                  <a:tcPr anchor="ctr"/>
                </a:tc>
                <a:tc>
                  <a:txBody>
                    <a:bodyPr/>
                    <a:lstStyle/>
                    <a:p>
                      <a:pPr algn="ctr"/>
                      <a:r>
                        <a:rPr lang="en-CA" sz="1700" dirty="0" smtClean="0"/>
                        <a:t>Yes</a:t>
                      </a:r>
                      <a:endParaRPr lang="en-CA" sz="1700" dirty="0"/>
                    </a:p>
                  </a:txBody>
                  <a:tcPr anchor="ctr"/>
                </a:tc>
              </a:tr>
              <a:tr h="370840">
                <a:tc>
                  <a:txBody>
                    <a:bodyPr/>
                    <a:lstStyle/>
                    <a:p>
                      <a:r>
                        <a:rPr lang="en-CA" sz="1700" dirty="0" smtClean="0"/>
                        <a:t>None</a:t>
                      </a:r>
                      <a:endParaRPr lang="en-CA" sz="1700" dirty="0"/>
                    </a:p>
                  </a:txBody>
                  <a:tcPr anchor="ctr"/>
                </a:tc>
                <a:tc>
                  <a:txBody>
                    <a:bodyPr/>
                    <a:lstStyle/>
                    <a:p>
                      <a:r>
                        <a:rPr lang="en-CA" sz="1700" dirty="0" smtClean="0"/>
                        <a:t>No </a:t>
                      </a:r>
                      <a:r>
                        <a:rPr lang="en-CA" sz="1700" baseline="0" dirty="0" smtClean="0"/>
                        <a:t> (negotiation only if there is no reference group or comparator)</a:t>
                      </a:r>
                      <a:endParaRPr lang="en-CA" sz="1700" dirty="0"/>
                    </a:p>
                  </a:txBody>
                  <a:tcPr anchor="ctr"/>
                </a:tc>
                <a:tc>
                  <a:txBody>
                    <a:bodyPr/>
                    <a:lstStyle/>
                    <a:p>
                      <a:r>
                        <a:rPr lang="en-CA" sz="1700" dirty="0" smtClean="0"/>
                        <a:t>Reference price or at max. the price of the appropriate comparative therapy</a:t>
                      </a:r>
                      <a:endParaRPr lang="en-CA" sz="1700" dirty="0"/>
                    </a:p>
                  </a:txBody>
                  <a:tcPr anchor="ctr"/>
                </a:tc>
                <a:tc>
                  <a:txBody>
                    <a:bodyPr/>
                    <a:lstStyle/>
                    <a:p>
                      <a:pPr algn="ctr"/>
                      <a:r>
                        <a:rPr lang="en-CA" sz="1700" dirty="0" smtClean="0"/>
                        <a:t>No</a:t>
                      </a:r>
                      <a:endParaRPr lang="en-CA" sz="1700" dirty="0"/>
                    </a:p>
                  </a:txBody>
                  <a:tcPr anchor="ctr"/>
                </a:tc>
              </a:tr>
              <a:tr h="370840">
                <a:tc>
                  <a:txBody>
                    <a:bodyPr/>
                    <a:lstStyle/>
                    <a:p>
                      <a:r>
                        <a:rPr lang="en-CA" sz="1700" dirty="0" smtClean="0"/>
                        <a:t>Less Benefit</a:t>
                      </a:r>
                      <a:endParaRPr lang="en-CA" sz="1700" dirty="0"/>
                    </a:p>
                  </a:txBody>
                  <a:tcPr anchor="ctr"/>
                </a:tc>
                <a:tc>
                  <a:txBody>
                    <a:bodyPr/>
                    <a:lstStyle/>
                    <a:p>
                      <a:pPr algn="ctr"/>
                      <a:r>
                        <a:rPr lang="en-CA" sz="1700" dirty="0" smtClean="0"/>
                        <a:t>Yes</a:t>
                      </a:r>
                      <a:endParaRPr lang="en-CA" sz="1700" dirty="0"/>
                    </a:p>
                  </a:txBody>
                  <a:tcPr anchor="ctr"/>
                </a:tc>
                <a:tc>
                  <a:txBody>
                    <a:bodyPr/>
                    <a:lstStyle/>
                    <a:p>
                      <a:r>
                        <a:rPr lang="en-CA" sz="1700" dirty="0" smtClean="0"/>
                        <a:t>Discount vs. the appropriate comparative therapy</a:t>
                      </a:r>
                      <a:endParaRPr lang="en-CA" sz="1700" dirty="0"/>
                    </a:p>
                  </a:txBody>
                  <a:tcPr anchor="ctr"/>
                </a:tc>
                <a:tc>
                  <a:txBody>
                    <a:bodyPr/>
                    <a:lstStyle/>
                    <a:p>
                      <a:pPr algn="ctr"/>
                      <a:r>
                        <a:rPr lang="en-CA" sz="1700" dirty="0" smtClean="0"/>
                        <a:t>No</a:t>
                      </a:r>
                      <a:endParaRPr lang="en-CA" sz="1700" dirty="0"/>
                    </a:p>
                  </a:txBody>
                  <a:tcPr anchor="ctr"/>
                </a:tc>
              </a:tr>
            </a:tbl>
          </a:graphicData>
        </a:graphic>
      </p:graphicFrame>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13</a:t>
            </a:fld>
            <a:endParaRPr lang="en-US" dirty="0"/>
          </a:p>
        </p:txBody>
      </p:sp>
      <p:sp>
        <p:nvSpPr>
          <p:cNvPr id="7" name="TextBox 6"/>
          <p:cNvSpPr txBox="1"/>
          <p:nvPr/>
        </p:nvSpPr>
        <p:spPr>
          <a:xfrm>
            <a:off x="457200" y="5486400"/>
            <a:ext cx="6553200" cy="246221"/>
          </a:xfrm>
          <a:prstGeom prst="rect">
            <a:avLst/>
          </a:prstGeom>
          <a:noFill/>
        </p:spPr>
        <p:txBody>
          <a:bodyPr wrap="square" rtlCol="0">
            <a:spAutoFit/>
          </a:bodyPr>
          <a:lstStyle/>
          <a:p>
            <a:r>
              <a:rPr lang="en-CA" sz="1000" dirty="0" smtClean="0"/>
              <a:t>Adapted from: : Markus </a:t>
            </a:r>
            <a:r>
              <a:rPr lang="en-CA" sz="1000" dirty="0" err="1" smtClean="0"/>
              <a:t>Jahn</a:t>
            </a:r>
            <a:r>
              <a:rPr lang="en-CA" sz="1000" dirty="0" smtClean="0"/>
              <a:t>, Novartis Pharma GmbH, Pharma Pricing &amp; Market Access Outlook, March 2012</a:t>
            </a:r>
            <a:endParaRPr lang="en-CA" sz="1000" dirty="0"/>
          </a:p>
        </p:txBody>
      </p:sp>
      <p:sp>
        <p:nvSpPr>
          <p:cNvPr id="8" name="Content Placeholder 2"/>
          <p:cNvSpPr txBox="1">
            <a:spLocks/>
          </p:cNvSpPr>
          <p:nvPr/>
        </p:nvSpPr>
        <p:spPr>
          <a:xfrm>
            <a:off x="457200" y="5761037"/>
            <a:ext cx="8229600" cy="5635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700" b="0" i="0" u="none" strike="noStrike" kern="1200" cap="none" spc="0" normalizeH="0" baseline="0" noProof="0" dirty="0" smtClean="0">
                <a:ln>
                  <a:noFill/>
                </a:ln>
                <a:solidFill>
                  <a:schemeClr val="tx1"/>
                </a:solidFill>
                <a:effectLst/>
                <a:uLnTx/>
                <a:uFillTx/>
                <a:latin typeface="+mn-lt"/>
                <a:ea typeface="+mn-ea"/>
                <a:cs typeface="+mn-cs"/>
              </a:rPr>
              <a:t>Germany the latest country to adopt a formal mechanism to assess innovation (additional benefit, level of improvement)</a:t>
            </a:r>
            <a:endParaRPr kumimoji="0" lang="en-CA" sz="1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53888998"/>
              </p:ext>
            </p:extLst>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14</a:t>
            </a:fld>
            <a:endParaRPr lang="en-US" dirty="0"/>
          </a:p>
        </p:txBody>
      </p:sp>
      <p:sp>
        <p:nvSpPr>
          <p:cNvPr id="3" name="Title 2"/>
          <p:cNvSpPr>
            <a:spLocks noGrp="1"/>
          </p:cNvSpPr>
          <p:nvPr>
            <p:ph type="title"/>
          </p:nvPr>
        </p:nvSpPr>
        <p:spPr/>
        <p:txBody>
          <a:bodyPr/>
          <a:lstStyle/>
          <a:p>
            <a:r>
              <a:rPr lang="en-CA" dirty="0" smtClean="0">
                <a:latin typeface="Calibri" pitchFamily="34" charset="0"/>
              </a:rPr>
              <a:t>“Additional Benefit”: GBA </a:t>
            </a:r>
            <a:r>
              <a:rPr lang="en-CA" dirty="0" err="1" smtClean="0">
                <a:latin typeface="Calibri" pitchFamily="34" charset="0"/>
              </a:rPr>
              <a:t>vs</a:t>
            </a:r>
            <a:r>
              <a:rPr lang="en-CA" dirty="0" smtClean="0">
                <a:latin typeface="Calibri" pitchFamily="34" charset="0"/>
              </a:rPr>
              <a:t> </a:t>
            </a:r>
            <a:r>
              <a:rPr lang="en-CA" dirty="0" err="1" smtClean="0">
                <a:latin typeface="Calibri" pitchFamily="34" charset="0"/>
              </a:rPr>
              <a:t>IQWiG</a:t>
            </a:r>
            <a:endParaRPr lang="en-CA" dirty="0">
              <a:latin typeface="Calibri" pitchFamily="34" charset="0"/>
            </a:endParaRPr>
          </a:p>
        </p:txBody>
      </p:sp>
      <p:sp>
        <p:nvSpPr>
          <p:cNvPr id="2" name="Rectangle 1"/>
          <p:cNvSpPr/>
          <p:nvPr/>
        </p:nvSpPr>
        <p:spPr>
          <a:xfrm>
            <a:off x="429491" y="6172200"/>
            <a:ext cx="8153400" cy="246221"/>
          </a:xfrm>
          <a:prstGeom prst="rect">
            <a:avLst/>
          </a:prstGeom>
        </p:spPr>
        <p:txBody>
          <a:bodyPr wrap="square">
            <a:spAutoFit/>
          </a:bodyPr>
          <a:lstStyle/>
          <a:p>
            <a:pPr marL="0" indent="0">
              <a:buNone/>
            </a:pPr>
            <a:r>
              <a:rPr lang="en-CA" sz="1000" dirty="0" smtClean="0"/>
              <a:t>Source , IMS</a:t>
            </a:r>
            <a:endParaRPr lang="en-CA" sz="1000" dirty="0"/>
          </a:p>
        </p:txBody>
      </p:sp>
    </p:spTree>
    <p:extLst>
      <p:ext uri="{BB962C8B-B14F-4D97-AF65-F5344CB8AC3E}">
        <p14:creationId xmlns:p14="http://schemas.microsoft.com/office/powerpoint/2010/main" val="3838312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AMNOG – Rebates are public</a:t>
            </a:r>
            <a:endParaRPr lang="en-CA" dirty="0"/>
          </a:p>
        </p:txBody>
      </p:sp>
      <p:sp>
        <p:nvSpPr>
          <p:cNvPr id="3" name="Content Placeholder 2"/>
          <p:cNvSpPr>
            <a:spLocks noGrp="1"/>
          </p:cNvSpPr>
          <p:nvPr>
            <p:ph idx="1"/>
          </p:nvPr>
        </p:nvSpPr>
        <p:spPr>
          <a:xfrm>
            <a:off x="381000" y="5486400"/>
            <a:ext cx="8229600" cy="563563"/>
          </a:xfrm>
        </p:spPr>
        <p:txBody>
          <a:bodyPr>
            <a:normAutofit fontScale="92500" lnSpcReduction="20000"/>
          </a:bodyPr>
          <a:lstStyle/>
          <a:p>
            <a:r>
              <a:rPr lang="en-CA" dirty="0" smtClean="0"/>
              <a:t>If German rebates remain public, prices throughout Europe and beyond (Canada!) will fall…</a:t>
            </a:r>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15</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95400" y="990600"/>
            <a:ext cx="6577463" cy="3960000"/>
          </a:xfrm>
          <a:prstGeom prst="rect">
            <a:avLst/>
          </a:prstGeom>
          <a:noFill/>
          <a:ln w="9525">
            <a:solidFill>
              <a:schemeClr val="tx1"/>
            </a:solidFill>
            <a:miter lim="800000"/>
            <a:headEnd/>
            <a:tailEnd/>
          </a:ln>
        </p:spPr>
      </p:pic>
      <p:sp>
        <p:nvSpPr>
          <p:cNvPr id="7" name="TextBox 6"/>
          <p:cNvSpPr txBox="1"/>
          <p:nvPr/>
        </p:nvSpPr>
        <p:spPr>
          <a:xfrm>
            <a:off x="1295400" y="5029200"/>
            <a:ext cx="6553200" cy="246221"/>
          </a:xfrm>
          <a:prstGeom prst="rect">
            <a:avLst/>
          </a:prstGeom>
          <a:noFill/>
        </p:spPr>
        <p:txBody>
          <a:bodyPr wrap="square" rtlCol="0">
            <a:spAutoFit/>
          </a:bodyPr>
          <a:lstStyle/>
          <a:p>
            <a:r>
              <a:rPr lang="en-CA" sz="1000" dirty="0" smtClean="0"/>
              <a:t>Source: Markus </a:t>
            </a:r>
            <a:r>
              <a:rPr lang="en-CA" sz="1000" dirty="0" err="1" smtClean="0"/>
              <a:t>Jahn</a:t>
            </a:r>
            <a:r>
              <a:rPr lang="en-CA" sz="1000" dirty="0" smtClean="0"/>
              <a:t>, Novartis Pharma GmbH, Pharma Pricing &amp; Market Access Outlook, March 2012</a:t>
            </a:r>
            <a:endParaRPr lang="en-CA"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from Benefit Assessments in Germany</a:t>
            </a:r>
            <a:endParaRPr lang="en-CA" dirty="0"/>
          </a:p>
        </p:txBody>
      </p:sp>
      <p:sp>
        <p:nvSpPr>
          <p:cNvPr id="3" name="Content Placeholder 2"/>
          <p:cNvSpPr>
            <a:spLocks noGrp="1"/>
          </p:cNvSpPr>
          <p:nvPr>
            <p:ph idx="1"/>
          </p:nvPr>
        </p:nvSpPr>
        <p:spPr/>
        <p:txBody>
          <a:bodyPr>
            <a:normAutofit fontScale="92500" lnSpcReduction="10000"/>
          </a:bodyPr>
          <a:lstStyle/>
          <a:p>
            <a:pPr marL="457200" indent="-457200"/>
            <a:r>
              <a:rPr lang="en-CA" dirty="0" smtClean="0"/>
              <a:t>Selection of clinical comparators</a:t>
            </a:r>
          </a:p>
          <a:p>
            <a:pPr marL="857250" lvl="1" indent="-457200"/>
            <a:r>
              <a:rPr lang="en-CA" dirty="0" smtClean="0"/>
              <a:t>Head to head trials important</a:t>
            </a:r>
          </a:p>
          <a:p>
            <a:pPr marL="857250" lvl="1" indent="-457200"/>
            <a:r>
              <a:rPr lang="en-CA" dirty="0" smtClean="0"/>
              <a:t>No off-label comparators</a:t>
            </a:r>
          </a:p>
          <a:p>
            <a:pPr marL="457200" indent="-457200"/>
            <a:r>
              <a:rPr lang="en-CA" dirty="0" smtClean="0"/>
              <a:t>Hard endpoints</a:t>
            </a:r>
          </a:p>
          <a:p>
            <a:pPr marL="857250" lvl="1" indent="-457200"/>
            <a:r>
              <a:rPr lang="en-CA" dirty="0" smtClean="0"/>
              <a:t>Mortality, morbidity, side effects considered to the exclusion of other evidence</a:t>
            </a:r>
          </a:p>
          <a:p>
            <a:pPr marL="857250" lvl="1" indent="-457200"/>
            <a:r>
              <a:rPr lang="en-CA" dirty="0" smtClean="0"/>
              <a:t>Surrogate markers the exception (e.g., SRV in hep-C)</a:t>
            </a:r>
          </a:p>
          <a:p>
            <a:pPr marL="457200" indent="-457200"/>
            <a:r>
              <a:rPr lang="en-CA" dirty="0" smtClean="0"/>
              <a:t>Patient / sub-population segmentation </a:t>
            </a:r>
          </a:p>
          <a:p>
            <a:pPr marL="457200" indent="-457200"/>
            <a:r>
              <a:rPr lang="en-CA" dirty="0" smtClean="0"/>
              <a:t>Quality- of-life outcomes ignored (no process defined as of yet)</a:t>
            </a:r>
          </a:p>
          <a:p>
            <a:pPr marL="457200" indent="-457200"/>
            <a:r>
              <a:rPr lang="en-CA" dirty="0" smtClean="0"/>
              <a:t>No consideration of outside HTA analysis/recommendations</a:t>
            </a:r>
          </a:p>
          <a:p>
            <a:pPr marL="457200" indent="-457200"/>
            <a:r>
              <a:rPr lang="en-CA" dirty="0" smtClean="0"/>
              <a:t>Lack of clarity in defining “additional benefit”</a:t>
            </a:r>
          </a:p>
          <a:p>
            <a:pPr marL="857250" lvl="1" indent="-457200"/>
            <a:r>
              <a:rPr lang="en-CA" dirty="0" smtClean="0"/>
              <a:t>How do trial outcomes translate into “additional </a:t>
            </a:r>
            <a:r>
              <a:rPr lang="en-CA" dirty="0" err="1" smtClean="0"/>
              <a:t>beneifts</a:t>
            </a:r>
            <a:r>
              <a:rPr lang="en-CA" dirty="0" smtClean="0"/>
              <a:t>”?</a:t>
            </a:r>
          </a:p>
          <a:p>
            <a:pPr marL="457200" indent="-457200"/>
            <a:r>
              <a:rPr lang="en-CA" dirty="0" smtClean="0"/>
              <a:t>G-BA can and will overrule </a:t>
            </a:r>
            <a:r>
              <a:rPr lang="en-CA" dirty="0" err="1" smtClean="0"/>
              <a:t>IQWiG</a:t>
            </a:r>
            <a:endParaRPr lang="en-CA" dirty="0" smtClean="0"/>
          </a:p>
          <a:p>
            <a:pPr marL="857250" lvl="1" indent="-457200"/>
            <a:r>
              <a:rPr lang="en-CA" dirty="0" smtClean="0"/>
              <a:t>Hearings before the G-BA an opportunity to provide additional information and to bring the patient/provider/payer perspectives into the process</a:t>
            </a:r>
          </a:p>
          <a:p>
            <a:pPr marL="457200" indent="-457200"/>
            <a:r>
              <a:rPr lang="en-CA" dirty="0" smtClean="0"/>
              <a:t>Early engagement essential</a:t>
            </a:r>
          </a:p>
          <a:p>
            <a:pPr marL="457200" indent="-457200">
              <a:buNone/>
            </a:pPr>
            <a:endParaRPr lang="en-CA" sz="1500" dirty="0" smtClean="0"/>
          </a:p>
          <a:p>
            <a:pPr marL="0" indent="0">
              <a:buNone/>
            </a:pPr>
            <a:r>
              <a:rPr lang="en-CA" sz="1500" dirty="0" smtClean="0"/>
              <a:t>Adapted from: </a:t>
            </a:r>
            <a:r>
              <a:rPr lang="en-CA" sz="1500" i="1" dirty="0" smtClean="0"/>
              <a:t>AMNOG Seven Key Lessons for Strategic Market Decisions in Germany</a:t>
            </a:r>
            <a:r>
              <a:rPr lang="en-CA" sz="1500" dirty="0" smtClean="0"/>
              <a:t>, IMS Pharma P&amp;R, October 2012</a:t>
            </a:r>
            <a:endParaRPr lang="en-CA" sz="1500"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Retrospective AMNOG reviews (and price cuts</a:t>
            </a:r>
            <a:r>
              <a:rPr lang="en-CA" dirty="0" smtClean="0"/>
              <a:t>)</a:t>
            </a:r>
            <a:r>
              <a:rPr lang="en-CA" dirty="0"/>
              <a:t/>
            </a:r>
            <a:br>
              <a:rPr lang="en-CA" dirty="0"/>
            </a:br>
            <a:r>
              <a:rPr lang="en-CA" sz="1200" dirty="0" smtClean="0"/>
              <a:t>Source: Scrip</a:t>
            </a:r>
            <a:endParaRPr lang="en-CA" sz="1200" dirty="0"/>
          </a:p>
        </p:txBody>
      </p:sp>
      <p:sp>
        <p:nvSpPr>
          <p:cNvPr id="3" name="Content Placeholder 2"/>
          <p:cNvSpPr>
            <a:spLocks noGrp="1"/>
          </p:cNvSpPr>
          <p:nvPr>
            <p:ph idx="1"/>
          </p:nvPr>
        </p:nvSpPr>
        <p:spPr/>
        <p:txBody>
          <a:bodyPr/>
          <a:lstStyle/>
          <a:p>
            <a:r>
              <a:rPr lang="en-CA" dirty="0" smtClean="0"/>
              <a:t>Several products launched pre-AMNOG are facing retrospective assessments and potential price cuts</a:t>
            </a:r>
          </a:p>
          <a:p>
            <a:pPr lvl="1"/>
            <a:r>
              <a:rPr lang="en-CA" dirty="0" smtClean="0"/>
              <a:t>Possibility of retrospective reviews enshrined in AMNOG law</a:t>
            </a:r>
          </a:p>
          <a:p>
            <a:r>
              <a:rPr lang="en-CA" dirty="0" smtClean="0"/>
              <a:t>Criteria for selection:</a:t>
            </a:r>
          </a:p>
          <a:p>
            <a:pPr lvl="1"/>
            <a:r>
              <a:rPr lang="en-CA" dirty="0" smtClean="0"/>
              <a:t>Cost (budget impact) to the sickness funds </a:t>
            </a:r>
          </a:p>
          <a:p>
            <a:pPr lvl="1"/>
            <a:r>
              <a:rPr lang="en-CA" dirty="0" smtClean="0"/>
              <a:t>Therapeutic relevance</a:t>
            </a:r>
          </a:p>
          <a:p>
            <a:pPr lvl="1"/>
            <a:r>
              <a:rPr lang="en-CA" dirty="0" smtClean="0"/>
              <a:t>Product life cycle: priority given to patented medicines 2-4 years post launch</a:t>
            </a:r>
          </a:p>
          <a:p>
            <a:pPr lvl="1"/>
            <a:r>
              <a:rPr lang="en-CA" dirty="0"/>
              <a:t>Must have one indication in common with a product that has gone through the AMNOG </a:t>
            </a:r>
            <a:r>
              <a:rPr lang="en-CA" dirty="0" smtClean="0"/>
              <a:t>process</a:t>
            </a:r>
          </a:p>
          <a:p>
            <a:r>
              <a:rPr lang="en-CA" dirty="0" smtClean="0"/>
              <a:t>Products identified for AMNOG retrospective review:</a:t>
            </a:r>
          </a:p>
          <a:p>
            <a:pPr lvl="1"/>
            <a:r>
              <a:rPr lang="en-CA" dirty="0" err="1" smtClean="0"/>
              <a:t>Nucynta</a:t>
            </a:r>
            <a:r>
              <a:rPr lang="en-CA" dirty="0" smtClean="0"/>
              <a:t>  </a:t>
            </a:r>
            <a:r>
              <a:rPr lang="en-CA" i="1" dirty="0" smtClean="0"/>
              <a:t>[pain]</a:t>
            </a:r>
          </a:p>
          <a:p>
            <a:pPr lvl="1"/>
            <a:r>
              <a:rPr lang="en-CA" dirty="0" err="1" smtClean="0"/>
              <a:t>Prolia</a:t>
            </a:r>
            <a:r>
              <a:rPr lang="en-CA" dirty="0" smtClean="0"/>
              <a:t>, </a:t>
            </a:r>
            <a:r>
              <a:rPr lang="en-CA" dirty="0" err="1" smtClean="0"/>
              <a:t>Protelos</a:t>
            </a:r>
            <a:r>
              <a:rPr lang="en-CA" dirty="0" smtClean="0"/>
              <a:t> </a:t>
            </a:r>
            <a:r>
              <a:rPr lang="en-CA" i="1" dirty="0" smtClean="0"/>
              <a:t>[osteoporosis]</a:t>
            </a:r>
          </a:p>
          <a:p>
            <a:pPr lvl="1"/>
            <a:r>
              <a:rPr lang="en-CA" dirty="0" err="1" smtClean="0"/>
              <a:t>Pradaxa</a:t>
            </a:r>
            <a:r>
              <a:rPr lang="en-CA" dirty="0" smtClean="0"/>
              <a:t>, </a:t>
            </a:r>
            <a:r>
              <a:rPr lang="en-CA" dirty="0" err="1" smtClean="0"/>
              <a:t>Xarelto</a:t>
            </a:r>
            <a:r>
              <a:rPr lang="en-CA" dirty="0"/>
              <a:t> </a:t>
            </a:r>
            <a:r>
              <a:rPr lang="en-CA" i="1" dirty="0" smtClean="0"/>
              <a:t>[atrial fibrillation, DVT, stroke]</a:t>
            </a:r>
          </a:p>
          <a:p>
            <a:pPr lvl="1"/>
            <a:r>
              <a:rPr lang="en-CA" dirty="0" err="1" smtClean="0"/>
              <a:t>Victoza</a:t>
            </a:r>
            <a:r>
              <a:rPr lang="en-CA" dirty="0" smtClean="0"/>
              <a:t>, </a:t>
            </a:r>
            <a:r>
              <a:rPr lang="en-CA" dirty="0" err="1" smtClean="0"/>
              <a:t>Byetta</a:t>
            </a:r>
            <a:r>
              <a:rPr lang="en-CA" dirty="0"/>
              <a:t> </a:t>
            </a:r>
            <a:r>
              <a:rPr lang="en-CA" i="1" dirty="0" smtClean="0"/>
              <a:t>[diabetes]</a:t>
            </a:r>
          </a:p>
          <a:p>
            <a:pPr lvl="1"/>
            <a:r>
              <a:rPr lang="en-CA" dirty="0" err="1" smtClean="0"/>
              <a:t>Valdoxan</a:t>
            </a:r>
            <a:r>
              <a:rPr lang="en-CA" dirty="0" smtClean="0"/>
              <a:t>, </a:t>
            </a:r>
            <a:r>
              <a:rPr lang="en-CA" dirty="0" err="1" smtClean="0"/>
              <a:t>Cymblata</a:t>
            </a:r>
            <a:r>
              <a:rPr lang="en-CA" dirty="0"/>
              <a:t> </a:t>
            </a:r>
            <a:r>
              <a:rPr lang="en-CA" i="1" dirty="0" smtClean="0"/>
              <a:t>[depression]</a:t>
            </a:r>
          </a:p>
          <a:p>
            <a:pPr lvl="1"/>
            <a:r>
              <a:rPr lang="en-CA" dirty="0" err="1" smtClean="0"/>
              <a:t>RoActemra</a:t>
            </a:r>
            <a:r>
              <a:rPr lang="en-CA" dirty="0" smtClean="0"/>
              <a:t>, </a:t>
            </a:r>
            <a:r>
              <a:rPr lang="en-CA" dirty="0" err="1" smtClean="0"/>
              <a:t>Simponi</a:t>
            </a:r>
            <a:r>
              <a:rPr lang="en-CA" dirty="0" smtClean="0"/>
              <a:t>, </a:t>
            </a:r>
            <a:r>
              <a:rPr lang="en-CA" dirty="0" err="1" smtClean="0"/>
              <a:t>Cimzia</a:t>
            </a:r>
            <a:r>
              <a:rPr lang="en-CA" dirty="0" smtClean="0"/>
              <a:t>  </a:t>
            </a:r>
            <a:r>
              <a:rPr lang="en-CA" i="1" dirty="0" smtClean="0"/>
              <a:t>[rheumatoid arthritis</a:t>
            </a:r>
            <a:r>
              <a:rPr lang="en-CA" i="1" dirty="0" smtClean="0"/>
              <a:t>]</a:t>
            </a:r>
          </a:p>
          <a:p>
            <a:pPr lvl="1"/>
            <a:endParaRPr lang="en-CA" i="1" dirty="0"/>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17</a:t>
            </a:fld>
            <a:endParaRPr lang="en-US"/>
          </a:p>
        </p:txBody>
      </p:sp>
    </p:spTree>
    <p:extLst>
      <p:ext uri="{BB962C8B-B14F-4D97-AF65-F5344CB8AC3E}">
        <p14:creationId xmlns:p14="http://schemas.microsoft.com/office/powerpoint/2010/main" val="360280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Value Based Pricing (UK)</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18</a:t>
            </a:fld>
            <a:endParaRPr lang="en-US"/>
          </a:p>
        </p:txBody>
      </p:sp>
    </p:spTree>
    <p:extLst>
      <p:ext uri="{BB962C8B-B14F-4D97-AF65-F5344CB8AC3E}">
        <p14:creationId xmlns:p14="http://schemas.microsoft.com/office/powerpoint/2010/main" val="1068484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latin typeface="Calibri" pitchFamily="34" charset="0"/>
              </a:rPr>
              <a:t>Pharmaceutical Price Regulation Scheme (PPRS</a:t>
            </a:r>
            <a:r>
              <a:rPr lang="en-US" dirty="0" smtClean="0">
                <a:latin typeface="Calibri" pitchFamily="34" charset="0"/>
              </a:rPr>
              <a:t>)</a:t>
            </a:r>
            <a:endParaRPr lang="en-US" dirty="0"/>
          </a:p>
        </p:txBody>
      </p:sp>
      <p:sp>
        <p:nvSpPr>
          <p:cNvPr id="407555" name="Rectangle 3"/>
          <p:cNvSpPr>
            <a:spLocks noGrp="1" noChangeArrowheads="1"/>
          </p:cNvSpPr>
          <p:nvPr>
            <p:ph idx="1"/>
          </p:nvPr>
        </p:nvSpPr>
        <p:spPr>
          <a:xfrm>
            <a:off x="457200" y="1066800"/>
            <a:ext cx="8229600" cy="4267199"/>
          </a:xfrm>
        </p:spPr>
        <p:txBody>
          <a:bodyPr>
            <a:noAutofit/>
          </a:bodyPr>
          <a:lstStyle/>
          <a:p>
            <a:pPr>
              <a:lnSpc>
                <a:spcPct val="85000"/>
              </a:lnSpc>
            </a:pPr>
            <a:endParaRPr lang="en-US" dirty="0" smtClean="0"/>
          </a:p>
          <a:p>
            <a:pPr>
              <a:lnSpc>
                <a:spcPct val="85000"/>
              </a:lnSpc>
            </a:pPr>
            <a:endParaRPr lang="en-US" dirty="0"/>
          </a:p>
          <a:p>
            <a:pPr>
              <a:lnSpc>
                <a:spcPct val="85000"/>
              </a:lnSpc>
            </a:pPr>
            <a:r>
              <a:rPr lang="en-US" dirty="0" smtClean="0"/>
              <a:t>The </a:t>
            </a:r>
            <a:r>
              <a:rPr lang="en-US" u="sng" dirty="0"/>
              <a:t>Pharmaceutical Price Regulation Scheme (PPRS</a:t>
            </a:r>
            <a:r>
              <a:rPr lang="en-US" u="sng" dirty="0" smtClean="0"/>
              <a:t>)</a:t>
            </a:r>
          </a:p>
          <a:p>
            <a:pPr lvl="1">
              <a:lnSpc>
                <a:spcPct val="85000"/>
              </a:lnSpc>
            </a:pPr>
            <a:r>
              <a:rPr lang="en-US" dirty="0" smtClean="0"/>
              <a:t>Voluntary agreement </a:t>
            </a:r>
            <a:r>
              <a:rPr lang="en-US" dirty="0"/>
              <a:t>between UK Health Departments and the Association of the British Pharmaceutical Industry (ABPI</a:t>
            </a:r>
            <a:r>
              <a:rPr lang="en-US" dirty="0" smtClean="0"/>
              <a:t>)</a:t>
            </a:r>
          </a:p>
          <a:p>
            <a:pPr>
              <a:lnSpc>
                <a:spcPct val="85000"/>
              </a:lnSpc>
            </a:pPr>
            <a:endParaRPr lang="en-US" dirty="0" smtClean="0"/>
          </a:p>
          <a:p>
            <a:pPr>
              <a:lnSpc>
                <a:spcPct val="85000"/>
              </a:lnSpc>
            </a:pPr>
            <a:endParaRPr lang="en-US" dirty="0" smtClean="0"/>
          </a:p>
          <a:p>
            <a:pPr>
              <a:lnSpc>
                <a:spcPct val="85000"/>
              </a:lnSpc>
            </a:pPr>
            <a:r>
              <a:rPr lang="en-US" dirty="0" smtClean="0"/>
              <a:t>PPRS objectives:</a:t>
            </a:r>
          </a:p>
          <a:p>
            <a:pPr lvl="1">
              <a:lnSpc>
                <a:spcPct val="85000"/>
              </a:lnSpc>
            </a:pPr>
            <a:r>
              <a:rPr lang="en-US" dirty="0" smtClean="0"/>
              <a:t>Secure provision </a:t>
            </a:r>
            <a:r>
              <a:rPr lang="en-US" dirty="0"/>
              <a:t>of </a:t>
            </a:r>
            <a:r>
              <a:rPr lang="en-US" dirty="0" smtClean="0"/>
              <a:t>safe, </a:t>
            </a:r>
            <a:r>
              <a:rPr lang="en-US" dirty="0"/>
              <a:t>effective medicines for the NHS at reasonable prices; </a:t>
            </a:r>
          </a:p>
          <a:p>
            <a:pPr lvl="1">
              <a:lnSpc>
                <a:spcPct val="85000"/>
              </a:lnSpc>
            </a:pPr>
            <a:r>
              <a:rPr lang="en-US" dirty="0" smtClean="0"/>
              <a:t>Promote </a:t>
            </a:r>
            <a:r>
              <a:rPr lang="en-US" dirty="0"/>
              <a:t>a strong and profitable pharmaceutical </a:t>
            </a:r>
            <a:r>
              <a:rPr lang="en-US" dirty="0" smtClean="0"/>
              <a:t>industry</a:t>
            </a:r>
            <a:endParaRPr lang="en-US" dirty="0"/>
          </a:p>
          <a:p>
            <a:pPr lvl="1">
              <a:lnSpc>
                <a:spcPct val="85000"/>
              </a:lnSpc>
            </a:pPr>
            <a:r>
              <a:rPr lang="en-US" dirty="0" smtClean="0"/>
              <a:t>Encourage </a:t>
            </a:r>
            <a:r>
              <a:rPr lang="en-US" dirty="0"/>
              <a:t>the efficient and competitive development and supply of medicines to pharmaceutical markets in this and other countries</a:t>
            </a:r>
            <a:r>
              <a:rPr lang="en-US" dirty="0" smtClean="0"/>
              <a:t>.</a:t>
            </a:r>
            <a:endParaRPr lang="en-US" dirty="0"/>
          </a:p>
        </p:txBody>
      </p:sp>
      <p:sp>
        <p:nvSpPr>
          <p:cNvPr id="407556" name="Rectangle 4"/>
          <p:cNvSpPr>
            <a:spLocks noChangeArrowheads="1"/>
          </p:cNvSpPr>
          <p:nvPr/>
        </p:nvSpPr>
        <p:spPr bwMode="auto">
          <a:xfrm>
            <a:off x="533400" y="6019801"/>
            <a:ext cx="7989888" cy="223838"/>
          </a:xfrm>
          <a:prstGeom prst="rect">
            <a:avLst/>
          </a:prstGeom>
          <a:noFill/>
          <a:ln w="9525">
            <a:noFill/>
            <a:miter lim="800000"/>
            <a:headEnd/>
            <a:tailEnd/>
          </a:ln>
          <a:effectLst/>
        </p:spPr>
        <p:txBody>
          <a:bodyPr/>
          <a:lstStyle/>
          <a:p>
            <a:pPr marL="228600" indent="-228600" eaLnBrk="1" hangingPunct="1">
              <a:lnSpc>
                <a:spcPct val="95000"/>
              </a:lnSpc>
              <a:spcBef>
                <a:spcPct val="35000"/>
              </a:spcBef>
              <a:buClr>
                <a:srgbClr val="275DA6"/>
              </a:buClr>
            </a:pPr>
            <a:r>
              <a:rPr lang="en-US" sz="1000" dirty="0">
                <a:cs typeface="Arial" pitchFamily="34" charset="0"/>
              </a:rPr>
              <a:t>Source: UK Dept of Health, PPRS</a:t>
            </a:r>
            <a:endParaRPr lang="en-US" sz="1000" i="1" dirty="0">
              <a:cs typeface="Arial" pitchFamily="34" charset="0"/>
            </a:endParaRPr>
          </a:p>
        </p:txBody>
      </p:sp>
      <p:sp>
        <p:nvSpPr>
          <p:cNvPr id="6" name="Date Placeholder 5"/>
          <p:cNvSpPr>
            <a:spLocks noGrp="1"/>
          </p:cNvSpPr>
          <p:nvPr>
            <p:ph type="dt" sz="half" idx="10"/>
          </p:nvPr>
        </p:nvSpPr>
        <p:spPr/>
        <p:txBody>
          <a:bodyPr/>
          <a:lstStyle/>
          <a:p>
            <a:pPr>
              <a:defRPr/>
            </a:pPr>
            <a:r>
              <a:rPr lang="en-US" smtClean="0"/>
              <a:t>June 2013</a:t>
            </a:r>
            <a:endParaRPr lang="en-US" dirty="0"/>
          </a:p>
        </p:txBody>
      </p:sp>
      <p:sp>
        <p:nvSpPr>
          <p:cNvPr id="7" name="Slide Number Placeholder 6"/>
          <p:cNvSpPr>
            <a:spLocks noGrp="1"/>
          </p:cNvSpPr>
          <p:nvPr>
            <p:ph type="sldNum" sz="quarter" idx="12"/>
          </p:nvPr>
        </p:nvSpPr>
        <p:spPr/>
        <p:txBody>
          <a:bodyPr/>
          <a:lstStyle/>
          <a:p>
            <a:pPr>
              <a:defRPr/>
            </a:pPr>
            <a:fld id="{9EA3B298-E4CB-4F33-856B-DD428BE0517D}"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Outline</a:t>
            </a:r>
            <a:endParaRPr lang="en-CA" dirty="0"/>
          </a:p>
        </p:txBody>
      </p:sp>
      <p:sp>
        <p:nvSpPr>
          <p:cNvPr id="6" name="Content Placeholder 5"/>
          <p:cNvSpPr>
            <a:spLocks noGrp="1"/>
          </p:cNvSpPr>
          <p:nvPr>
            <p:ph idx="1"/>
          </p:nvPr>
        </p:nvSpPr>
        <p:spPr/>
        <p:txBody>
          <a:bodyPr/>
          <a:lstStyle/>
          <a:p>
            <a:pPr>
              <a:spcBef>
                <a:spcPts val="0"/>
              </a:spcBef>
              <a:spcAft>
                <a:spcPts val="1800"/>
              </a:spcAft>
            </a:pPr>
            <a:endParaRPr lang="en-CA" dirty="0" smtClean="0"/>
          </a:p>
          <a:p>
            <a:pPr>
              <a:spcBef>
                <a:spcPts val="0"/>
              </a:spcBef>
              <a:spcAft>
                <a:spcPts val="1800"/>
              </a:spcAft>
            </a:pPr>
            <a:r>
              <a:rPr lang="en-CA" sz="2400" dirty="0" smtClean="0"/>
              <a:t>Canada in a global </a:t>
            </a:r>
            <a:r>
              <a:rPr lang="en-CA" sz="2400" dirty="0"/>
              <a:t>P&amp;R context</a:t>
            </a:r>
          </a:p>
          <a:p>
            <a:pPr>
              <a:spcBef>
                <a:spcPts val="0"/>
              </a:spcBef>
              <a:spcAft>
                <a:spcPts val="1800"/>
              </a:spcAft>
            </a:pPr>
            <a:r>
              <a:rPr lang="en-CA" sz="2400" dirty="0" smtClean="0"/>
              <a:t>Value </a:t>
            </a:r>
            <a:r>
              <a:rPr lang="en-CA" sz="2400" dirty="0"/>
              <a:t>Based Pricing (UK) and AMNOG reforms (</a:t>
            </a:r>
            <a:r>
              <a:rPr lang="en-CA" sz="2400" dirty="0" smtClean="0"/>
              <a:t>Germany)</a:t>
            </a:r>
            <a:endParaRPr lang="en-CA" sz="2400" dirty="0"/>
          </a:p>
          <a:p>
            <a:pPr>
              <a:spcBef>
                <a:spcPts val="0"/>
              </a:spcBef>
              <a:spcAft>
                <a:spcPts val="1800"/>
              </a:spcAft>
            </a:pPr>
            <a:r>
              <a:rPr lang="en-CA" sz="2400" dirty="0" smtClean="0"/>
              <a:t>Repercussions </a:t>
            </a:r>
            <a:r>
              <a:rPr lang="en-CA" sz="2400" dirty="0"/>
              <a:t>of international price </a:t>
            </a:r>
            <a:r>
              <a:rPr lang="en-CA" sz="2400" dirty="0" smtClean="0"/>
              <a:t>referencing</a:t>
            </a:r>
            <a:endParaRPr lang="en-CA" sz="2400" dirty="0"/>
          </a:p>
          <a:p>
            <a:pPr>
              <a:spcBef>
                <a:spcPts val="0"/>
              </a:spcBef>
              <a:spcAft>
                <a:spcPts val="1800"/>
              </a:spcAft>
            </a:pPr>
            <a:r>
              <a:rPr lang="en-CA" sz="2400" dirty="0" smtClean="0"/>
              <a:t>HTA collaboration: Harmonization </a:t>
            </a:r>
            <a:r>
              <a:rPr lang="en-CA" sz="2400" dirty="0"/>
              <a:t>or collusion?</a:t>
            </a:r>
          </a:p>
          <a:p>
            <a:pPr>
              <a:spcBef>
                <a:spcPts val="0"/>
              </a:spcBef>
              <a:spcAft>
                <a:spcPts val="1800"/>
              </a:spcAft>
            </a:pPr>
            <a:r>
              <a:rPr lang="en-CA" sz="2400" dirty="0" smtClean="0"/>
              <a:t>Implications of the Canada </a:t>
            </a:r>
            <a:r>
              <a:rPr lang="en-CA" sz="2400" dirty="0"/>
              <a:t>– EU Trade Agreement (CETA)</a:t>
            </a:r>
          </a:p>
          <a:p>
            <a:pPr>
              <a:spcBef>
                <a:spcPts val="0"/>
              </a:spcBef>
              <a:spcAft>
                <a:spcPts val="1800"/>
              </a:spcAft>
            </a:pPr>
            <a:r>
              <a:rPr lang="en-CA" sz="2400" dirty="0" smtClean="0"/>
              <a:t>USA</a:t>
            </a:r>
            <a:r>
              <a:rPr lang="en-CA" sz="2400" dirty="0"/>
              <a:t>: Implementation of the </a:t>
            </a:r>
            <a:r>
              <a:rPr lang="en-CA" sz="2400" i="1" dirty="0"/>
              <a:t>Affordable Care </a:t>
            </a:r>
            <a:r>
              <a:rPr lang="en-CA" sz="2400" i="1" dirty="0" smtClean="0"/>
              <a:t>Act</a:t>
            </a:r>
            <a:endParaRPr lang="en-CA" sz="2400" dirty="0"/>
          </a:p>
        </p:txBody>
      </p:sp>
      <p:sp>
        <p:nvSpPr>
          <p:cNvPr id="2" name="Date Placeholder 1"/>
          <p:cNvSpPr>
            <a:spLocks noGrp="1"/>
          </p:cNvSpPr>
          <p:nvPr>
            <p:ph type="dt" sz="half" idx="10"/>
          </p:nvPr>
        </p:nvSpPr>
        <p:spPr/>
        <p:txBody>
          <a:bodyPr/>
          <a:lstStyle/>
          <a:p>
            <a:pPr>
              <a:defRPr/>
            </a:pPr>
            <a:r>
              <a:rPr lang="en-US" smtClean="0"/>
              <a:t>June 2013</a:t>
            </a:r>
            <a:endParaRPr lang="en-US"/>
          </a:p>
        </p:txBody>
      </p:sp>
      <p:sp>
        <p:nvSpPr>
          <p:cNvPr id="3" name="Slide Number Placeholder 2"/>
          <p:cNvSpPr>
            <a:spLocks noGrp="1"/>
          </p:cNvSpPr>
          <p:nvPr>
            <p:ph type="sldNum" sz="quarter" idx="12"/>
          </p:nvPr>
        </p:nvSpPr>
        <p:spPr/>
        <p:txBody>
          <a:bodyPr/>
          <a:lstStyle/>
          <a:p>
            <a:pPr>
              <a:defRPr/>
            </a:pPr>
            <a:fld id="{596BC388-D81E-45FF-BA0F-736ECB8B77DF}" type="slidenum">
              <a:rPr lang="en-US" smtClean="0"/>
              <a:pPr>
                <a:defRPr/>
              </a:pPr>
              <a:t>2</a:t>
            </a:fld>
            <a:endParaRPr lang="en-US"/>
          </a:p>
        </p:txBody>
      </p:sp>
    </p:spTree>
    <p:extLst>
      <p:ext uri="{BB962C8B-B14F-4D97-AF65-F5344CB8AC3E}">
        <p14:creationId xmlns:p14="http://schemas.microsoft.com/office/powerpoint/2010/main" val="213646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nSpc>
                <a:spcPct val="85000"/>
              </a:lnSpc>
            </a:pPr>
            <a:r>
              <a:rPr lang="en-US" dirty="0" smtClean="0">
                <a:latin typeface="Calibri" pitchFamily="34" charset="0"/>
              </a:rPr>
              <a:t>History of PPRS</a:t>
            </a:r>
            <a:endParaRPr lang="en-US" dirty="0">
              <a:latin typeface="Calibri" pitchFamily="34" charset="0"/>
            </a:endParaRPr>
          </a:p>
        </p:txBody>
      </p:sp>
      <p:sp>
        <p:nvSpPr>
          <p:cNvPr id="15363" name="Rectangle 3"/>
          <p:cNvSpPr>
            <a:spLocks noGrp="1" noChangeArrowheads="1"/>
          </p:cNvSpPr>
          <p:nvPr>
            <p:ph idx="1"/>
          </p:nvPr>
        </p:nvSpPr>
        <p:spPr/>
        <p:txBody>
          <a:bodyPr>
            <a:normAutofit/>
          </a:bodyPr>
          <a:lstStyle/>
          <a:p>
            <a:pPr eaLnBrk="1" hangingPunct="1"/>
            <a:r>
              <a:rPr lang="en-GB" dirty="0" smtClean="0"/>
              <a:t>1957 First PPRS agreement</a:t>
            </a:r>
          </a:p>
          <a:p>
            <a:pPr lvl="1"/>
            <a:r>
              <a:rPr lang="en-GB" sz="2000" dirty="0" smtClean="0"/>
              <a:t>Renewed every ~5 years</a:t>
            </a:r>
          </a:p>
          <a:p>
            <a:pPr eaLnBrk="1" hangingPunct="1"/>
            <a:r>
              <a:rPr lang="en-GB" dirty="0" smtClean="0"/>
              <a:t>2008 Office of Fair Trading (OFT) recommended several  changes including value based pricing (VBP)</a:t>
            </a:r>
          </a:p>
          <a:p>
            <a:pPr eaLnBrk="1" hangingPunct="1"/>
            <a:r>
              <a:rPr lang="en-GB" dirty="0" smtClean="0"/>
              <a:t>2009 PPRS renewed (after consultations) without VBP but several new initiatives</a:t>
            </a:r>
          </a:p>
          <a:p>
            <a:pPr lvl="1"/>
            <a:r>
              <a:rPr lang="en-GB" sz="2000" dirty="0" smtClean="0"/>
              <a:t>NICE reviews should ensure price reflects value</a:t>
            </a:r>
          </a:p>
          <a:p>
            <a:pPr lvl="1"/>
            <a:r>
              <a:rPr lang="en-GB" sz="2000" dirty="0" smtClean="0"/>
              <a:t>Flexible pricing</a:t>
            </a:r>
          </a:p>
          <a:p>
            <a:pPr lvl="1"/>
            <a:r>
              <a:rPr lang="en-GB" sz="2000" dirty="0" smtClean="0"/>
              <a:t>Cancer Fund</a:t>
            </a:r>
          </a:p>
          <a:p>
            <a:pPr lvl="1"/>
            <a:r>
              <a:rPr lang="en-GB" sz="2000" dirty="0" smtClean="0"/>
              <a:t>Patient access schemes (PAS)</a:t>
            </a:r>
          </a:p>
          <a:p>
            <a:r>
              <a:rPr lang="en-GB" dirty="0" smtClean="0"/>
              <a:t>2010 Conservative / Liberal Democrat coalition government elected – commitment to VBP</a:t>
            </a:r>
          </a:p>
          <a:p>
            <a:r>
              <a:rPr lang="en-GB" dirty="0" smtClean="0"/>
              <a:t>2010 – </a:t>
            </a:r>
            <a:r>
              <a:rPr lang="en-GB" dirty="0" smtClean="0"/>
              <a:t>2013 </a:t>
            </a:r>
            <a:r>
              <a:rPr lang="en-GB" dirty="0" smtClean="0"/>
              <a:t>Consultations </a:t>
            </a:r>
            <a:r>
              <a:rPr lang="en-GB" dirty="0" smtClean="0"/>
              <a:t>/ negotiations on </a:t>
            </a:r>
            <a:r>
              <a:rPr lang="en-GB" dirty="0" smtClean="0"/>
              <a:t>proposed VBP system</a:t>
            </a:r>
          </a:p>
          <a:p>
            <a:r>
              <a:rPr lang="en-GB" dirty="0" smtClean="0"/>
              <a:t>2014 Implementation of new VBP system </a:t>
            </a:r>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563562"/>
          </a:xfrm>
        </p:spPr>
        <p:txBody>
          <a:bodyPr/>
          <a:lstStyle/>
          <a:p>
            <a:r>
              <a:rPr lang="en-CA" dirty="0" smtClean="0"/>
              <a:t>Value Based Pricing: Objectives</a:t>
            </a:r>
            <a:endParaRPr lang="en-CA" dirty="0"/>
          </a:p>
        </p:txBody>
      </p:sp>
      <p:sp>
        <p:nvSpPr>
          <p:cNvPr id="3" name="Content Placeholder 2"/>
          <p:cNvSpPr>
            <a:spLocks noGrp="1"/>
          </p:cNvSpPr>
          <p:nvPr>
            <p:ph idx="1"/>
          </p:nvPr>
        </p:nvSpPr>
        <p:spPr>
          <a:xfrm>
            <a:off x="457200" y="1066801"/>
            <a:ext cx="8229600" cy="4191000"/>
          </a:xfrm>
        </p:spPr>
        <p:txBody>
          <a:bodyPr>
            <a:normAutofit/>
          </a:bodyPr>
          <a:lstStyle/>
          <a:p>
            <a:pPr>
              <a:spcBef>
                <a:spcPts val="0"/>
              </a:spcBef>
              <a:spcAft>
                <a:spcPts val="1200"/>
              </a:spcAft>
            </a:pPr>
            <a:r>
              <a:rPr lang="en-CA" b="1" dirty="0" smtClean="0"/>
              <a:t>Improve outcomes</a:t>
            </a:r>
            <a:r>
              <a:rPr lang="en-CA" dirty="0" smtClean="0"/>
              <a:t> for patients through better access to effective medicines;</a:t>
            </a:r>
          </a:p>
          <a:p>
            <a:pPr>
              <a:spcBef>
                <a:spcPts val="0"/>
              </a:spcBef>
              <a:spcAft>
                <a:spcPts val="1200"/>
              </a:spcAft>
            </a:pPr>
            <a:r>
              <a:rPr lang="en-CA" b="1" dirty="0" smtClean="0"/>
              <a:t>Stimulate innovation </a:t>
            </a:r>
            <a:r>
              <a:rPr lang="en-CA" dirty="0" smtClean="0"/>
              <a:t>and the development of high value treatments;</a:t>
            </a:r>
          </a:p>
          <a:p>
            <a:pPr>
              <a:spcBef>
                <a:spcPts val="0"/>
              </a:spcBef>
              <a:spcAft>
                <a:spcPts val="1200"/>
              </a:spcAft>
            </a:pPr>
            <a:r>
              <a:rPr lang="en-CA" b="1" dirty="0" smtClean="0"/>
              <a:t>Improve assessment process </a:t>
            </a:r>
            <a:r>
              <a:rPr lang="en-CA" dirty="0" smtClean="0"/>
              <a:t>for new medicines, ensuring transparent, predictable and timely decision-making;</a:t>
            </a:r>
          </a:p>
          <a:p>
            <a:pPr>
              <a:spcBef>
                <a:spcPts val="0"/>
              </a:spcBef>
              <a:spcAft>
                <a:spcPts val="1200"/>
              </a:spcAft>
            </a:pPr>
            <a:r>
              <a:rPr lang="en-CA" b="1" dirty="0" smtClean="0"/>
              <a:t>Wide assessment</a:t>
            </a:r>
            <a:r>
              <a:rPr lang="en-CA" dirty="0" smtClean="0"/>
              <a:t>, alongside clinical effectiveness, of the range of factors through which medicines deliver benefits for patients and society;</a:t>
            </a:r>
          </a:p>
          <a:p>
            <a:pPr>
              <a:spcBef>
                <a:spcPts val="0"/>
              </a:spcBef>
              <a:spcAft>
                <a:spcPts val="1200"/>
              </a:spcAft>
            </a:pPr>
            <a:r>
              <a:rPr lang="en-CA" b="1" dirty="0" smtClean="0"/>
              <a:t>Ensure value for money</a:t>
            </a:r>
            <a:r>
              <a:rPr lang="en-CA" dirty="0" smtClean="0"/>
              <a:t> and best use of NHS resources.</a:t>
            </a:r>
          </a:p>
        </p:txBody>
      </p:sp>
      <p:sp>
        <p:nvSpPr>
          <p:cNvPr id="4" name="Text Box 4"/>
          <p:cNvSpPr txBox="1">
            <a:spLocks noChangeArrowheads="1"/>
          </p:cNvSpPr>
          <p:nvPr/>
        </p:nvSpPr>
        <p:spPr bwMode="auto">
          <a:xfrm>
            <a:off x="357188" y="5770563"/>
            <a:ext cx="8416791" cy="461665"/>
          </a:xfrm>
          <a:prstGeom prst="rect">
            <a:avLst/>
          </a:prstGeom>
          <a:noFill/>
          <a:ln w="9525">
            <a:noFill/>
            <a:miter lim="800000"/>
            <a:headEnd/>
            <a:tailEnd/>
          </a:ln>
        </p:spPr>
        <p:txBody>
          <a:bodyPr wrap="none">
            <a:spAutoFit/>
          </a:bodyPr>
          <a:lstStyle/>
          <a:p>
            <a:r>
              <a:rPr lang="en-US" sz="1200" dirty="0"/>
              <a:t>Source: </a:t>
            </a:r>
            <a:r>
              <a:rPr lang="en-US" sz="1200" dirty="0" smtClean="0"/>
              <a:t>UK Department of Health December 2010: </a:t>
            </a:r>
            <a:r>
              <a:rPr lang="en-US" sz="1200" i="1" dirty="0" smtClean="0"/>
              <a:t>A New value based approach to the pricing of branded medicines:</a:t>
            </a:r>
          </a:p>
          <a:p>
            <a:r>
              <a:rPr lang="en-US" sz="1200" dirty="0" smtClean="0"/>
              <a:t>             </a:t>
            </a:r>
            <a:r>
              <a:rPr lang="en-US" sz="1200" i="1" dirty="0" smtClean="0"/>
              <a:t>A consultation</a:t>
            </a:r>
            <a:endParaRPr lang="en-US" sz="1200" i="1" dirty="0"/>
          </a:p>
        </p:txBody>
      </p:sp>
      <p:sp>
        <p:nvSpPr>
          <p:cNvPr id="5" name="Date Placeholder 4"/>
          <p:cNvSpPr>
            <a:spLocks noGrp="1"/>
          </p:cNvSpPr>
          <p:nvPr>
            <p:ph type="dt" sz="half" idx="10"/>
          </p:nvPr>
        </p:nvSpPr>
        <p:spPr/>
        <p:txBody>
          <a:bodyPr/>
          <a:lstStyle/>
          <a:p>
            <a:pPr>
              <a:defRPr/>
            </a:pPr>
            <a:r>
              <a:rPr lang="en-US" smtClean="0"/>
              <a:t>June 2013</a:t>
            </a:r>
            <a:endParaRPr lang="en-US" dirty="0"/>
          </a:p>
        </p:txBody>
      </p:sp>
      <p:sp>
        <p:nvSpPr>
          <p:cNvPr id="6" name="Slide Number Placeholder 5"/>
          <p:cNvSpPr>
            <a:spLocks noGrp="1"/>
          </p:cNvSpPr>
          <p:nvPr>
            <p:ph type="sldNum" sz="quarter" idx="12"/>
          </p:nvPr>
        </p:nvSpPr>
        <p:spPr/>
        <p:txBody>
          <a:bodyPr/>
          <a:lstStyle/>
          <a:p>
            <a:pPr>
              <a:defRPr/>
            </a:pPr>
            <a:fld id="{9EA3B298-E4CB-4F33-856B-DD428BE0517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600" dirty="0" smtClean="0"/>
              <a:t>Outline of the Proposed Value Based Pricing System</a:t>
            </a:r>
            <a:endParaRPr lang="en-CA" sz="2600" dirty="0"/>
          </a:p>
        </p:txBody>
      </p:sp>
      <p:sp>
        <p:nvSpPr>
          <p:cNvPr id="3" name="Content Placeholder 2"/>
          <p:cNvSpPr>
            <a:spLocks noGrp="1"/>
          </p:cNvSpPr>
          <p:nvPr>
            <p:ph idx="1"/>
          </p:nvPr>
        </p:nvSpPr>
        <p:spPr/>
        <p:txBody>
          <a:bodyPr>
            <a:normAutofit/>
          </a:bodyPr>
          <a:lstStyle/>
          <a:p>
            <a:r>
              <a:rPr lang="en-CA" dirty="0" smtClean="0"/>
              <a:t>Key elements</a:t>
            </a:r>
          </a:p>
          <a:p>
            <a:pPr lvl="1"/>
            <a:r>
              <a:rPr lang="en-CA" dirty="0" smtClean="0"/>
              <a:t>To ensure that NHS funds are used to gain the greatest value for patients</a:t>
            </a:r>
          </a:p>
          <a:p>
            <a:pPr lvl="1"/>
            <a:r>
              <a:rPr lang="en-CA" dirty="0" smtClean="0"/>
              <a:t>Value to be expressed in the terms of “cost-effectiveness threshold”</a:t>
            </a:r>
          </a:p>
          <a:p>
            <a:pPr lvl="2"/>
            <a:r>
              <a:rPr lang="en-CA" dirty="0" smtClean="0"/>
              <a:t>QALY is one option (but not the only option)</a:t>
            </a:r>
          </a:p>
          <a:p>
            <a:pPr lvl="1"/>
            <a:r>
              <a:rPr lang="en-CA" dirty="0" smtClean="0"/>
              <a:t>There will be a range of thresholds based on weightings of benefits:</a:t>
            </a:r>
          </a:p>
          <a:p>
            <a:r>
              <a:rPr lang="en-CA" dirty="0" smtClean="0"/>
              <a:t>Price thresholds:</a:t>
            </a:r>
          </a:p>
          <a:p>
            <a:pPr lvl="1"/>
            <a:r>
              <a:rPr lang="en-CA" b="1" dirty="0" smtClean="0"/>
              <a:t>Basic threshold</a:t>
            </a:r>
            <a:r>
              <a:rPr lang="en-CA" dirty="0" smtClean="0"/>
              <a:t>:  reflecting the benefits displaced elsewhere in the NHS when funds are allocated to new medicines;</a:t>
            </a:r>
          </a:p>
          <a:p>
            <a:pPr lvl="1"/>
            <a:r>
              <a:rPr lang="en-CA" b="1" dirty="0" smtClean="0"/>
              <a:t>Burden of Illness thresholds</a:t>
            </a:r>
            <a:r>
              <a:rPr lang="en-CA" dirty="0" smtClean="0"/>
              <a:t>: for medicines that tackle diseases where there is greater “burden of illness”: the more the medicine is focused on diseases with unmet need or which are particularly severe, the higher the threshold;</a:t>
            </a:r>
          </a:p>
          <a:p>
            <a:pPr lvl="1"/>
            <a:r>
              <a:rPr lang="en-CA" b="1" dirty="0" smtClean="0"/>
              <a:t>Innovation thresholds</a:t>
            </a:r>
            <a:r>
              <a:rPr lang="en-CA" dirty="0" smtClean="0"/>
              <a:t>:  for medicines that can demonstrate greater therapeutic innovation and improvements compared with other products;</a:t>
            </a:r>
          </a:p>
          <a:p>
            <a:pPr lvl="1"/>
            <a:r>
              <a:rPr lang="en-CA" b="1" dirty="0" smtClean="0"/>
              <a:t>Societal benefit thresholds</a:t>
            </a:r>
            <a:r>
              <a:rPr lang="en-CA" dirty="0" smtClean="0"/>
              <a:t>: for medicines that can demonstrate wider societal benefits.</a:t>
            </a:r>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Based Pricing – Extensive Consultations</a:t>
            </a:r>
            <a:endParaRPr lang="en-CA" dirty="0"/>
          </a:p>
        </p:txBody>
      </p:sp>
      <p:sp>
        <p:nvSpPr>
          <p:cNvPr id="3" name="Content Placeholder 2"/>
          <p:cNvSpPr>
            <a:spLocks noGrp="1"/>
          </p:cNvSpPr>
          <p:nvPr>
            <p:ph idx="1"/>
          </p:nvPr>
        </p:nvSpPr>
        <p:spPr/>
        <p:txBody>
          <a:bodyPr>
            <a:normAutofit/>
          </a:bodyPr>
          <a:lstStyle/>
          <a:p>
            <a:r>
              <a:rPr lang="en-CA" dirty="0" smtClean="0"/>
              <a:t>Consultations began December 2010</a:t>
            </a:r>
          </a:p>
          <a:p>
            <a:endParaRPr lang="en-CA" dirty="0" smtClean="0"/>
          </a:p>
          <a:p>
            <a:r>
              <a:rPr lang="en-CA" dirty="0" smtClean="0"/>
              <a:t>Industry Reaction I (2010/11)</a:t>
            </a:r>
          </a:p>
          <a:p>
            <a:pPr lvl="1"/>
            <a:r>
              <a:rPr lang="en-CA" dirty="0" smtClean="0"/>
              <a:t>We welcome the Government's proposal to take a broader view of benefits provided by medicines to patients when determining value, to include the disease burden of the condition to be treated and the level of innovation delivered by the medicine</a:t>
            </a:r>
          </a:p>
          <a:p>
            <a:pPr lvl="1">
              <a:buNone/>
            </a:pPr>
            <a:r>
              <a:rPr lang="en-CA" dirty="0" smtClean="0"/>
              <a:t>       (</a:t>
            </a:r>
            <a:r>
              <a:rPr lang="en-CA" i="1" dirty="0" smtClean="0"/>
              <a:t>Association of the British Pharmaceutical Industry (ABPI)) </a:t>
            </a:r>
          </a:p>
          <a:p>
            <a:endParaRPr lang="en-CA" dirty="0" smtClean="0"/>
          </a:p>
          <a:p>
            <a:r>
              <a:rPr lang="en-CA" dirty="0" smtClean="0"/>
              <a:t>Industry Reaction II (2012)</a:t>
            </a:r>
          </a:p>
          <a:p>
            <a:pPr lvl="1"/>
            <a:r>
              <a:rPr lang="en-CA" dirty="0" smtClean="0"/>
              <a:t>We are not convinced that value-based pricing will encourage innovation or reward the most effective medicines.  In fact we are concerned that VBP could in fact stifle innovation because it will struggle to accurately reflect the inherent gradual and incremental nature of innovation </a:t>
            </a:r>
          </a:p>
          <a:p>
            <a:pPr lvl="1">
              <a:buNone/>
            </a:pPr>
            <a:r>
              <a:rPr lang="en-CA" dirty="0" smtClean="0"/>
              <a:t>      (</a:t>
            </a:r>
            <a:r>
              <a:rPr lang="en-CA" i="1" dirty="0" smtClean="0"/>
              <a:t>Association of the British Pharmaceutical Industry (ABPI))</a:t>
            </a:r>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Based Pricing Outlook</a:t>
            </a:r>
            <a:endParaRPr lang="en-CA" dirty="0"/>
          </a:p>
        </p:txBody>
      </p:sp>
      <p:sp>
        <p:nvSpPr>
          <p:cNvPr id="3" name="Content Placeholder 2"/>
          <p:cNvSpPr>
            <a:spLocks noGrp="1"/>
          </p:cNvSpPr>
          <p:nvPr>
            <p:ph idx="1"/>
          </p:nvPr>
        </p:nvSpPr>
        <p:spPr/>
        <p:txBody>
          <a:bodyPr/>
          <a:lstStyle/>
          <a:p>
            <a:r>
              <a:rPr lang="en-CA" dirty="0" smtClean="0"/>
              <a:t>Current PPRS expires end of 2013</a:t>
            </a:r>
          </a:p>
          <a:p>
            <a:r>
              <a:rPr lang="en-CA" dirty="0" smtClean="0"/>
              <a:t>VBP must be in place by January 1, 2014 (along with new PPRS)</a:t>
            </a:r>
          </a:p>
          <a:p>
            <a:r>
              <a:rPr lang="en-CA" dirty="0" smtClean="0"/>
              <a:t>NICE to have an expanded role</a:t>
            </a:r>
          </a:p>
          <a:p>
            <a:pPr marL="0" indent="0">
              <a:buNone/>
            </a:pPr>
            <a:r>
              <a:rPr lang="en-CA" dirty="0" smtClean="0"/>
              <a:t>But as of June 2013…</a:t>
            </a:r>
          </a:p>
          <a:p>
            <a:r>
              <a:rPr lang="en-CA" dirty="0"/>
              <a:t>Negotiations between ABPI (industry association) and UK department of Health are </a:t>
            </a:r>
            <a:r>
              <a:rPr lang="en-CA" dirty="0" smtClean="0"/>
              <a:t>continuing (behind closed doors</a:t>
            </a:r>
            <a:r>
              <a:rPr lang="en-CA" dirty="0" smtClean="0"/>
              <a:t>); progress unknown</a:t>
            </a:r>
            <a:endParaRPr lang="en-CA" dirty="0" smtClean="0"/>
          </a:p>
          <a:p>
            <a:r>
              <a:rPr lang="en-CA" dirty="0" smtClean="0"/>
              <a:t>Changes to PPRS and initial impact of VBP expected to be “modest”</a:t>
            </a:r>
          </a:p>
          <a:p>
            <a:r>
              <a:rPr lang="en-CA" dirty="0" smtClean="0"/>
              <a:t>Majority of drugs expected to be procured under a variant of the current PPRS (given only ~30 HTA / year by NICE)</a:t>
            </a:r>
          </a:p>
          <a:p>
            <a:r>
              <a:rPr lang="en-CA" dirty="0" smtClean="0"/>
              <a:t>NICE expected to consider broader context beyond the QALY (e.g., burden of illness, societal benefits, innovatio</a:t>
            </a:r>
            <a:r>
              <a:rPr lang="en-CA" dirty="0"/>
              <a:t>n</a:t>
            </a:r>
            <a:r>
              <a:rPr lang="en-CA" dirty="0" smtClean="0"/>
              <a:t>) </a:t>
            </a:r>
          </a:p>
          <a:p>
            <a:r>
              <a:rPr lang="en-CA" dirty="0" smtClean="0"/>
              <a:t>Price “negotiations” between manufacturer and department of health if/when necessary </a:t>
            </a:r>
            <a:r>
              <a:rPr lang="en-CA" dirty="0"/>
              <a:t>(patient access </a:t>
            </a:r>
            <a:r>
              <a:rPr lang="en-CA" dirty="0" smtClean="0"/>
              <a:t>schemes under a new name?) </a:t>
            </a:r>
          </a:p>
          <a:p>
            <a:r>
              <a:rPr lang="en-CA" dirty="0" smtClean="0"/>
              <a:t>PPRS 2014 may include modulated (5-10%) price cut for existing products despite already low UK prices relative to other markets</a:t>
            </a:r>
          </a:p>
          <a:p>
            <a:endParaRPr lang="en-CA" dirty="0" smtClean="0"/>
          </a:p>
          <a:p>
            <a:endParaRPr lang="en-CA" dirty="0" smtClean="0"/>
          </a:p>
          <a:p>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24</a:t>
            </a:fld>
            <a:endParaRPr lang="en-US"/>
          </a:p>
        </p:txBody>
      </p:sp>
    </p:spTree>
    <p:extLst>
      <p:ext uri="{BB962C8B-B14F-4D97-AF65-F5344CB8AC3E}">
        <p14:creationId xmlns:p14="http://schemas.microsoft.com/office/powerpoint/2010/main" val="1791358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International Price Referencing</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25</a:t>
            </a:fld>
            <a:endParaRPr lang="en-US"/>
          </a:p>
        </p:txBody>
      </p:sp>
    </p:spTree>
    <p:extLst>
      <p:ext uri="{BB962C8B-B14F-4D97-AF65-F5344CB8AC3E}">
        <p14:creationId xmlns:p14="http://schemas.microsoft.com/office/powerpoint/2010/main" val="386638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13"/>
          <p:cNvPicPr>
            <a:picLocks noChangeAspect="1" noChangeArrowheads="1"/>
          </p:cNvPicPr>
          <p:nvPr/>
        </p:nvPicPr>
        <p:blipFill>
          <a:blip r:embed="rId3" cstate="print"/>
          <a:srcRect t="11688"/>
          <a:stretch>
            <a:fillRect/>
          </a:stretch>
        </p:blipFill>
        <p:spPr bwMode="auto">
          <a:xfrm>
            <a:off x="5943600" y="3796971"/>
            <a:ext cx="2133600" cy="1211550"/>
          </a:xfrm>
          <a:prstGeom prst="rect">
            <a:avLst/>
          </a:prstGeom>
          <a:noFill/>
          <a:ln w="9525">
            <a:noFill/>
            <a:miter lim="800000"/>
            <a:headEnd/>
            <a:tailEnd/>
          </a:ln>
        </p:spPr>
      </p:pic>
      <p:sp>
        <p:nvSpPr>
          <p:cNvPr id="43010" name="Title 1"/>
          <p:cNvSpPr>
            <a:spLocks noGrp="1"/>
          </p:cNvSpPr>
          <p:nvPr>
            <p:ph type="title"/>
          </p:nvPr>
        </p:nvSpPr>
        <p:spPr/>
        <p:txBody>
          <a:bodyPr/>
          <a:lstStyle/>
          <a:p>
            <a:r>
              <a:rPr lang="en-US" sz="2800" dirty="0" smtClean="0"/>
              <a:t>Impact of International Price Referencing (OECD)</a:t>
            </a:r>
          </a:p>
        </p:txBody>
      </p:sp>
      <p:sp>
        <p:nvSpPr>
          <p:cNvPr id="2" name="Date Placeholder 1"/>
          <p:cNvSpPr>
            <a:spLocks noGrp="1"/>
          </p:cNvSpPr>
          <p:nvPr>
            <p:ph type="dt" sz="half" idx="10"/>
          </p:nvPr>
        </p:nvSpPr>
        <p:spPr/>
        <p:txBody>
          <a:bodyPr/>
          <a:lstStyle/>
          <a:p>
            <a:pPr>
              <a:defRPr/>
            </a:pPr>
            <a:r>
              <a:rPr lang="en-US" smtClean="0"/>
              <a:t>June 2013</a:t>
            </a:r>
            <a:endParaRPr lang="en-US"/>
          </a:p>
        </p:txBody>
      </p:sp>
      <p:sp>
        <p:nvSpPr>
          <p:cNvPr id="3" name="Slide Number Placeholder 2"/>
          <p:cNvSpPr>
            <a:spLocks noGrp="1"/>
          </p:cNvSpPr>
          <p:nvPr>
            <p:ph type="sldNum" sz="quarter" idx="12"/>
          </p:nvPr>
        </p:nvSpPr>
        <p:spPr/>
        <p:txBody>
          <a:bodyPr/>
          <a:lstStyle/>
          <a:p>
            <a:pPr>
              <a:defRPr/>
            </a:pPr>
            <a:fld id="{C74090F9-17C8-49B1-9FD3-8DDB8938C06C}" type="slidenum">
              <a:rPr lang="en-US" smtClean="0"/>
              <a:pPr>
                <a:defRPr/>
              </a:pPr>
              <a:t>26</a:t>
            </a:fld>
            <a:endParaRPr lang="en-US"/>
          </a:p>
        </p:txBody>
      </p:sp>
      <p:sp>
        <p:nvSpPr>
          <p:cNvPr id="43011" name="Content Placeholder 2"/>
          <p:cNvSpPr>
            <a:spLocks noGrp="1"/>
          </p:cNvSpPr>
          <p:nvPr>
            <p:ph idx="1"/>
          </p:nvPr>
        </p:nvSpPr>
        <p:spPr>
          <a:xfrm>
            <a:off x="457200" y="1143000"/>
            <a:ext cx="8229600" cy="5334000"/>
          </a:xfrm>
        </p:spPr>
        <p:txBody>
          <a:bodyPr/>
          <a:lstStyle/>
          <a:p>
            <a:endParaRPr lang="en-US" sz="1200" dirty="0" smtClean="0"/>
          </a:p>
          <a:p>
            <a:r>
              <a:rPr lang="en-US" sz="2000" dirty="0" smtClean="0"/>
              <a:t>International benchmarking (began in Canada in 1987)</a:t>
            </a:r>
          </a:p>
          <a:p>
            <a:r>
              <a:rPr lang="en-US" sz="2000" dirty="0" smtClean="0"/>
              <a:t>Globalization, parallel and cross-border trade should lead to price convergence </a:t>
            </a:r>
          </a:p>
          <a:p>
            <a:r>
              <a:rPr lang="en-US" sz="2000" dirty="0" smtClean="0"/>
              <a:t>Market harmonization and transparency in pricing prevent manufacturers from using price discrimination</a:t>
            </a:r>
          </a:p>
          <a:p>
            <a:r>
              <a:rPr lang="en-US" sz="2000" dirty="0" smtClean="0"/>
              <a:t>Manufacturers use various strategies in order to maximize net revenues in the global market and counter spill-over effects of national policies</a:t>
            </a:r>
          </a:p>
          <a:p>
            <a:pPr lvl="1"/>
            <a:r>
              <a:rPr lang="en-US" sz="1800" dirty="0" smtClean="0"/>
              <a:t>Product launch strategies in a global market</a:t>
            </a:r>
          </a:p>
          <a:p>
            <a:pPr lvl="1"/>
            <a:r>
              <a:rPr lang="en-US" sz="1800" dirty="0" smtClean="0"/>
              <a:t>Pricing strategies in a global market</a:t>
            </a:r>
          </a:p>
          <a:p>
            <a:pPr lvl="1"/>
            <a:r>
              <a:rPr lang="en-US" sz="1800" dirty="0" smtClean="0"/>
              <a:t>Strategies to avert parallel or cross-border trade</a:t>
            </a:r>
          </a:p>
          <a:p>
            <a:pPr lvl="1"/>
            <a:r>
              <a:rPr lang="en-US" sz="1800" dirty="0" smtClean="0"/>
              <a:t>Non-transparent risk </a:t>
            </a:r>
            <a:r>
              <a:rPr lang="en-US" sz="1800" dirty="0" smtClean="0"/>
              <a:t>sharing</a:t>
            </a:r>
          </a:p>
          <a:p>
            <a:r>
              <a:rPr lang="en-US" sz="2000" dirty="0" smtClean="0"/>
              <a:t>Overall the impact of international price referencing is lower prices globally</a:t>
            </a:r>
          </a:p>
          <a:p>
            <a:pPr lvl="1">
              <a:buNone/>
            </a:pPr>
            <a:endParaRPr lang="en-US" sz="1400" dirty="0" smtClean="0"/>
          </a:p>
          <a:p>
            <a:pPr lvl="1" indent="-652463">
              <a:buNone/>
            </a:pPr>
            <a:r>
              <a:rPr lang="en-US" sz="1400" dirty="0" smtClean="0"/>
              <a:t>Source: OECD </a:t>
            </a:r>
            <a:r>
              <a:rPr lang="en-CA" sz="1400" i="1" dirty="0" smtClean="0"/>
              <a:t>Pharmaceutical Pricing Policies in a Global Market, 2008</a:t>
            </a:r>
          </a:p>
          <a:p>
            <a:pPr lvl="1" indent="-652463">
              <a:buNone/>
            </a:pPr>
            <a:endParaRPr lang="en-US" sz="1400" dirty="0" smtClean="0"/>
          </a:p>
        </p:txBody>
      </p:sp>
    </p:spTree>
    <p:extLst>
      <p:ext uri="{BB962C8B-B14F-4D97-AF65-F5344CB8AC3E}">
        <p14:creationId xmlns:p14="http://schemas.microsoft.com/office/powerpoint/2010/main" val="425808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Foreign to Canadian Prices</a:t>
            </a:r>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27</a:t>
            </a:fld>
            <a:endParaRPr lang="en-US" dirty="0"/>
          </a:p>
        </p:txBody>
      </p:sp>
      <p:pic>
        <p:nvPicPr>
          <p:cNvPr id="59394" name="Picture 2" descr="http://www.pmprb-cepmb.gc.ca/Images/CMImages/AnnualReports/2011/figure9.jpg"/>
          <p:cNvPicPr>
            <a:picLocks noChangeAspect="1" noChangeArrowheads="1"/>
          </p:cNvPicPr>
          <p:nvPr/>
        </p:nvPicPr>
        <p:blipFill>
          <a:blip r:embed="rId3" cstate="print"/>
          <a:srcRect/>
          <a:stretch>
            <a:fillRect/>
          </a:stretch>
        </p:blipFill>
        <p:spPr bwMode="auto">
          <a:xfrm>
            <a:off x="609600" y="1291936"/>
            <a:ext cx="7889807" cy="4724400"/>
          </a:xfrm>
          <a:prstGeom prst="rect">
            <a:avLst/>
          </a:prstGeom>
          <a:noFill/>
        </p:spPr>
      </p:pic>
    </p:spTree>
    <p:extLst>
      <p:ext uri="{BB962C8B-B14F-4D97-AF65-F5344CB8AC3E}">
        <p14:creationId xmlns:p14="http://schemas.microsoft.com/office/powerpoint/2010/main" val="263550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smtClean="0">
                <a:latin typeface="Calibri" pitchFamily="34" charset="0"/>
              </a:rPr>
              <a:t>Average Foreign to Canada Price Ratios, Patented Medicines</a:t>
            </a:r>
            <a:endParaRPr lang="en-CA" sz="2400" dirty="0">
              <a:latin typeface="Calibri" pitchFamily="34" charset="0"/>
            </a:endParaRPr>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28</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96358609"/>
              </p:ext>
            </p:extLst>
          </p:nvPr>
        </p:nvGraphicFramePr>
        <p:xfrm>
          <a:off x="457200" y="1066800"/>
          <a:ext cx="8153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971800" y="5879244"/>
            <a:ext cx="5486400" cy="246221"/>
          </a:xfrm>
          <a:prstGeom prst="rect">
            <a:avLst/>
          </a:prstGeom>
          <a:noFill/>
        </p:spPr>
        <p:txBody>
          <a:bodyPr wrap="square" rtlCol="0">
            <a:spAutoFit/>
          </a:bodyPr>
          <a:lstStyle/>
          <a:p>
            <a:pPr algn="r"/>
            <a:r>
              <a:rPr lang="en-CA" sz="1000" i="1" dirty="0" smtClean="0"/>
              <a:t>*US is WAC price only, 2011 is estimated</a:t>
            </a:r>
            <a:endParaRPr lang="en-CA" sz="1000" i="1" dirty="0"/>
          </a:p>
        </p:txBody>
      </p:sp>
    </p:spTree>
    <p:extLst>
      <p:ext uri="{BB962C8B-B14F-4D97-AF65-F5344CB8AC3E}">
        <p14:creationId xmlns:p14="http://schemas.microsoft.com/office/powerpoint/2010/main" val="2263985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Impact of Exchange Rates</a:t>
            </a:r>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29</a:t>
            </a:fld>
            <a:endParaRPr lang="en-US"/>
          </a:p>
        </p:txBody>
      </p:sp>
      <p:pic>
        <p:nvPicPr>
          <p:cNvPr id="746498" name="Picture 2"/>
          <p:cNvPicPr>
            <a:picLocks noChangeAspect="1" noChangeArrowheads="1"/>
          </p:cNvPicPr>
          <p:nvPr/>
        </p:nvPicPr>
        <p:blipFill>
          <a:blip r:embed="rId2" cstate="print"/>
          <a:srcRect/>
          <a:stretch>
            <a:fillRect/>
          </a:stretch>
        </p:blipFill>
        <p:spPr bwMode="auto">
          <a:xfrm>
            <a:off x="990600" y="1066800"/>
            <a:ext cx="7389791" cy="5181599"/>
          </a:xfrm>
          <a:prstGeom prst="rect">
            <a:avLst/>
          </a:prstGeom>
          <a:noFill/>
          <a:ln w="9525">
            <a:noFill/>
            <a:miter lim="800000"/>
            <a:headEnd/>
            <a:tailEnd/>
          </a:ln>
          <a:effectLst/>
        </p:spPr>
      </p:pic>
    </p:spTree>
    <p:extLst>
      <p:ext uri="{BB962C8B-B14F-4D97-AF65-F5344CB8AC3E}">
        <p14:creationId xmlns:p14="http://schemas.microsoft.com/office/powerpoint/2010/main" val="320448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Canada in a Global Context</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a:t>
            </a:fld>
            <a:endParaRPr lang="en-US"/>
          </a:p>
        </p:txBody>
      </p:sp>
    </p:spTree>
    <p:extLst>
      <p:ext uri="{BB962C8B-B14F-4D97-AF65-F5344CB8AC3E}">
        <p14:creationId xmlns:p14="http://schemas.microsoft.com/office/powerpoint/2010/main" val="3208902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lstStyle/>
          <a:p>
            <a:r>
              <a:rPr lang="en-CA" dirty="0" smtClean="0">
                <a:latin typeface="Calibri" pitchFamily="34" charset="0"/>
              </a:rPr>
              <a:t>Price Changes in PMPRB reference countries</a:t>
            </a:r>
            <a:endParaRPr lang="en-CA" dirty="0">
              <a:latin typeface="Calibri" pitchFamily="34" charset="0"/>
            </a:endParaRPr>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30</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52497"/>
              </p:ext>
            </p:extLst>
          </p:nvPr>
        </p:nvGraphicFramePr>
        <p:xfrm>
          <a:off x="457200" y="990600"/>
          <a:ext cx="8229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836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International HTA Collaboration</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31</a:t>
            </a:fld>
            <a:endParaRPr lang="en-US"/>
          </a:p>
        </p:txBody>
      </p:sp>
    </p:spTree>
    <p:extLst>
      <p:ext uri="{BB962C8B-B14F-4D97-AF65-F5344CB8AC3E}">
        <p14:creationId xmlns:p14="http://schemas.microsoft.com/office/powerpoint/2010/main" val="1531503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International HTA Collaboration</a:t>
            </a:r>
            <a:endParaRPr lang="en-CA" dirty="0"/>
          </a:p>
        </p:txBody>
      </p:sp>
      <p:sp>
        <p:nvSpPr>
          <p:cNvPr id="3" name="Content Placeholder 2"/>
          <p:cNvSpPr>
            <a:spLocks noGrp="1"/>
          </p:cNvSpPr>
          <p:nvPr>
            <p:ph idx="1"/>
          </p:nvPr>
        </p:nvSpPr>
        <p:spPr/>
        <p:txBody>
          <a:bodyPr/>
          <a:lstStyle/>
          <a:p>
            <a:r>
              <a:rPr lang="en-CA" dirty="0" smtClean="0"/>
              <a:t>HTA Collaboration is extensive</a:t>
            </a:r>
          </a:p>
          <a:p>
            <a:pPr lvl="1"/>
            <a:r>
              <a:rPr lang="en-CA" dirty="0" smtClean="0"/>
              <a:t> but generally limited to sharing information on methods, process and definitions for HTA</a:t>
            </a:r>
          </a:p>
          <a:p>
            <a:r>
              <a:rPr lang="en-CA" dirty="0" smtClean="0"/>
              <a:t>There is also collaboration with regulators (e.g., EMA) with respect to development of clinical evidence</a:t>
            </a:r>
          </a:p>
          <a:p>
            <a:r>
              <a:rPr lang="en-CA" dirty="0" smtClean="0"/>
              <a:t>To date, there is no collaboration on individual technology assessments or on pricing</a:t>
            </a:r>
          </a:p>
          <a:p>
            <a:pPr lvl="1"/>
            <a:r>
              <a:rPr lang="en-CA" dirty="0" smtClean="0"/>
              <a:t>However </a:t>
            </a:r>
            <a:r>
              <a:rPr lang="en-CA" dirty="0" smtClean="0"/>
              <a:t>there is considerable transparency with respect to HTA decisions and rationale</a:t>
            </a:r>
          </a:p>
          <a:p>
            <a:pPr lvl="1"/>
            <a:r>
              <a:rPr lang="en-CA" dirty="0" smtClean="0"/>
              <a:t>Most HTA agencies publish their assessments and most make at least a summary available in English</a:t>
            </a:r>
          </a:p>
          <a:p>
            <a:endParaRPr lang="en-CA" dirty="0" smtClean="0"/>
          </a:p>
          <a:p>
            <a:endParaRPr lang="en-CA" dirty="0" smtClean="0"/>
          </a:p>
          <a:p>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32</a:t>
            </a:fld>
            <a:endParaRPr lang="en-US"/>
          </a:p>
        </p:txBody>
      </p:sp>
    </p:spTree>
    <p:extLst>
      <p:ext uri="{BB962C8B-B14F-4D97-AF65-F5344CB8AC3E}">
        <p14:creationId xmlns:p14="http://schemas.microsoft.com/office/powerpoint/2010/main" val="3054407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HTA collaboration in Europe: </a:t>
            </a:r>
            <a:r>
              <a:rPr lang="en-CA" dirty="0" err="1" smtClean="0"/>
              <a:t>EUnetHTA</a:t>
            </a:r>
            <a:endParaRPr lang="en-CA" dirty="0"/>
          </a:p>
        </p:txBody>
      </p:sp>
      <p:sp>
        <p:nvSpPr>
          <p:cNvPr id="3" name="Content Placeholder 2"/>
          <p:cNvSpPr>
            <a:spLocks noGrp="1"/>
          </p:cNvSpPr>
          <p:nvPr>
            <p:ph idx="1"/>
          </p:nvPr>
        </p:nvSpPr>
        <p:spPr/>
        <p:txBody>
          <a:bodyPr/>
          <a:lstStyle/>
          <a:p>
            <a:r>
              <a:rPr lang="en-CA" sz="1800" dirty="0" err="1" smtClean="0"/>
              <a:t>EUnetHTA</a:t>
            </a:r>
            <a:r>
              <a:rPr lang="en-CA" sz="1800" dirty="0" smtClean="0"/>
              <a:t> is network of </a:t>
            </a:r>
            <a:r>
              <a:rPr lang="en-CA" sz="1800" dirty="0"/>
              <a:t>government appointed </a:t>
            </a:r>
            <a:r>
              <a:rPr lang="en-CA" sz="1800" dirty="0" smtClean="0"/>
              <a:t>organisations and relevant </a:t>
            </a:r>
            <a:r>
              <a:rPr lang="en-CA" sz="1800" dirty="0"/>
              <a:t>regional </a:t>
            </a:r>
            <a:r>
              <a:rPr lang="en-CA" sz="1800" dirty="0" smtClean="0"/>
              <a:t>agencies, non-for-profit </a:t>
            </a:r>
            <a:r>
              <a:rPr lang="en-CA" sz="1800" dirty="0"/>
              <a:t>organisations that produce or contribute to HTA in </a:t>
            </a:r>
            <a:r>
              <a:rPr lang="en-CA" sz="1800" dirty="0" smtClean="0"/>
              <a:t>Europe</a:t>
            </a:r>
          </a:p>
          <a:p>
            <a:endParaRPr lang="en-CA" sz="1800" dirty="0" smtClean="0"/>
          </a:p>
          <a:p>
            <a:r>
              <a:rPr lang="en-CA" sz="1800" dirty="0" err="1" smtClean="0"/>
              <a:t>EUnetHTA</a:t>
            </a:r>
            <a:r>
              <a:rPr lang="en-CA" sz="1800" dirty="0" smtClean="0"/>
              <a:t> </a:t>
            </a:r>
            <a:r>
              <a:rPr lang="en-CA" sz="1800" dirty="0"/>
              <a:t>was established to create an effective and sustainable network for HTA across </a:t>
            </a:r>
            <a:r>
              <a:rPr lang="en-CA" sz="1800" dirty="0" smtClean="0"/>
              <a:t>Europe</a:t>
            </a:r>
          </a:p>
          <a:p>
            <a:endParaRPr lang="en-CA" sz="1800" dirty="0" smtClean="0"/>
          </a:p>
          <a:p>
            <a:r>
              <a:rPr lang="en-CA" sz="1800" dirty="0" smtClean="0"/>
              <a:t>HTA agencies working together </a:t>
            </a:r>
            <a:r>
              <a:rPr lang="en-CA" sz="1800" dirty="0"/>
              <a:t>to help </a:t>
            </a:r>
            <a:r>
              <a:rPr lang="en-CA" sz="1800" dirty="0" smtClean="0"/>
              <a:t>develop </a:t>
            </a:r>
            <a:r>
              <a:rPr lang="en-CA" sz="1800" dirty="0"/>
              <a:t>reliable, timely, transparent and transferable information to contribute to HTAs in European </a:t>
            </a:r>
            <a:r>
              <a:rPr lang="en-CA" sz="1800" dirty="0" smtClean="0"/>
              <a:t>countries by:</a:t>
            </a:r>
          </a:p>
          <a:p>
            <a:pPr lvl="1"/>
            <a:r>
              <a:rPr lang="en-CA" sz="1600" dirty="0"/>
              <a:t>facilitating efficient use of resources available for HTA</a:t>
            </a:r>
          </a:p>
          <a:p>
            <a:pPr lvl="1"/>
            <a:r>
              <a:rPr lang="en-CA" sz="1600" dirty="0"/>
              <a:t>creating a sustainable system of HTA knowledge sharing</a:t>
            </a:r>
          </a:p>
          <a:p>
            <a:pPr lvl="1"/>
            <a:r>
              <a:rPr lang="en-CA" sz="1600" dirty="0" smtClean="0"/>
              <a:t>promoting </a:t>
            </a:r>
            <a:r>
              <a:rPr lang="en-CA" sz="1600" dirty="0"/>
              <a:t>good practice in HTA methods and </a:t>
            </a:r>
            <a:r>
              <a:rPr lang="en-CA" sz="1600" dirty="0" smtClean="0"/>
              <a:t>processes</a:t>
            </a:r>
          </a:p>
          <a:p>
            <a:endParaRPr lang="en-CA" sz="1800" dirty="0" smtClean="0"/>
          </a:p>
          <a:p>
            <a:r>
              <a:rPr lang="en-CA" sz="1800" dirty="0" smtClean="0"/>
              <a:t>HTA </a:t>
            </a:r>
            <a:r>
              <a:rPr lang="en-CA" sz="1800" dirty="0"/>
              <a:t>Core Model</a:t>
            </a:r>
            <a:r>
              <a:rPr lang="en-CA" sz="1800" dirty="0" smtClean="0"/>
              <a:t>®</a:t>
            </a:r>
          </a:p>
          <a:p>
            <a:pPr lvl="1"/>
            <a:r>
              <a:rPr lang="en-CA" sz="1600" dirty="0" smtClean="0"/>
              <a:t>methodological </a:t>
            </a:r>
            <a:r>
              <a:rPr lang="en-CA" sz="1600" dirty="0"/>
              <a:t>framework for shared production and sharing of HTA information</a:t>
            </a:r>
            <a:r>
              <a:rPr lang="en-CA" sz="1600" dirty="0" smtClean="0"/>
              <a:t>.</a:t>
            </a:r>
          </a:p>
          <a:p>
            <a:pPr marL="457200" lvl="1" indent="0">
              <a:buNone/>
            </a:pPr>
            <a:endParaRPr lang="en-CA" sz="1600" dirty="0"/>
          </a:p>
          <a:p>
            <a:endParaRPr lang="en-CA" sz="1800" dirty="0" smtClean="0"/>
          </a:p>
          <a:p>
            <a:endParaRPr lang="en-CA" sz="1800" dirty="0" smtClean="0"/>
          </a:p>
          <a:p>
            <a:endParaRPr lang="en-CA" sz="1800"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INAHTA:</a:t>
            </a:r>
            <a:r>
              <a:rPr lang="en-CA" sz="2000" dirty="0"/>
              <a:t/>
            </a:r>
            <a:br>
              <a:rPr lang="en-CA" sz="2000" dirty="0"/>
            </a:br>
            <a:r>
              <a:rPr lang="en-CA" sz="2000" dirty="0"/>
              <a:t>International Network of Agencies for Health Technology Assessment</a:t>
            </a:r>
          </a:p>
        </p:txBody>
      </p:sp>
      <p:sp>
        <p:nvSpPr>
          <p:cNvPr id="3" name="Content Placeholder 2"/>
          <p:cNvSpPr>
            <a:spLocks noGrp="1"/>
          </p:cNvSpPr>
          <p:nvPr>
            <p:ph idx="1"/>
          </p:nvPr>
        </p:nvSpPr>
        <p:spPr/>
        <p:txBody>
          <a:bodyPr/>
          <a:lstStyle/>
          <a:p>
            <a:endParaRPr lang="en-CA" dirty="0" smtClean="0"/>
          </a:p>
          <a:p>
            <a:r>
              <a:rPr lang="en-CA" dirty="0" smtClean="0"/>
              <a:t>Non-profit </a:t>
            </a:r>
            <a:r>
              <a:rPr lang="en-CA" dirty="0"/>
              <a:t>organization was established in </a:t>
            </a:r>
            <a:r>
              <a:rPr lang="en-CA" dirty="0" smtClean="0"/>
              <a:t>1993</a:t>
            </a:r>
          </a:p>
          <a:p>
            <a:endParaRPr lang="en-CA" dirty="0" smtClean="0"/>
          </a:p>
          <a:p>
            <a:r>
              <a:rPr lang="en-CA" dirty="0" smtClean="0"/>
              <a:t>Grown </a:t>
            </a:r>
            <a:r>
              <a:rPr lang="en-CA" dirty="0"/>
              <a:t>to </a:t>
            </a:r>
            <a:r>
              <a:rPr lang="en-CA" dirty="0" smtClean="0"/>
              <a:t>57 member </a:t>
            </a:r>
            <a:r>
              <a:rPr lang="en-CA" dirty="0"/>
              <a:t>agencies from 32 countries including North and Latin America, Europe, Africa, Asia, Australia, and New Zealand</a:t>
            </a:r>
            <a:r>
              <a:rPr lang="en-CA" dirty="0" smtClean="0"/>
              <a:t>.</a:t>
            </a:r>
          </a:p>
          <a:p>
            <a:endParaRPr lang="en-CA" dirty="0" smtClean="0"/>
          </a:p>
          <a:p>
            <a:r>
              <a:rPr lang="en-CA" dirty="0" smtClean="0"/>
              <a:t>All </a:t>
            </a:r>
            <a:r>
              <a:rPr lang="en-CA" dirty="0"/>
              <a:t>members are non-profit making organizations producing HTA and are linked to regional or national </a:t>
            </a:r>
            <a:r>
              <a:rPr lang="en-CA" dirty="0" smtClean="0"/>
              <a:t>government</a:t>
            </a:r>
          </a:p>
          <a:p>
            <a:endParaRPr lang="en-CA" dirty="0" smtClean="0"/>
          </a:p>
          <a:p>
            <a:r>
              <a:rPr lang="en-CA" dirty="0" smtClean="0"/>
              <a:t>INAHTA´s </a:t>
            </a:r>
            <a:r>
              <a:rPr lang="en-CA" dirty="0"/>
              <a:t>mission is to provide a forum for the identification and pursuit of interests common to HTA agencies. The network aims to:</a:t>
            </a:r>
          </a:p>
          <a:p>
            <a:pPr lvl="1"/>
            <a:r>
              <a:rPr lang="en-CA" dirty="0"/>
              <a:t>Accelerate exchange and collaboration among agencies</a:t>
            </a:r>
          </a:p>
          <a:p>
            <a:pPr lvl="1"/>
            <a:r>
              <a:rPr lang="en-CA" dirty="0"/>
              <a:t>Promote information sharing and comparison</a:t>
            </a:r>
          </a:p>
          <a:p>
            <a:pPr lvl="1"/>
            <a:r>
              <a:rPr lang="en-CA" dirty="0"/>
              <a:t>Prevent unnecessary duplication of </a:t>
            </a:r>
            <a:r>
              <a:rPr lang="en-CA" dirty="0" smtClean="0"/>
              <a:t>activities</a:t>
            </a:r>
          </a:p>
          <a:p>
            <a:endParaRPr lang="en-CA" dirty="0"/>
          </a:p>
          <a:p>
            <a:endParaRPr lang="en-CA" dirty="0"/>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34</a:t>
            </a:fld>
            <a:endParaRPr lang="en-US"/>
          </a:p>
        </p:txBody>
      </p:sp>
    </p:spTree>
    <p:extLst>
      <p:ext uri="{BB962C8B-B14F-4D97-AF65-F5344CB8AC3E}">
        <p14:creationId xmlns:p14="http://schemas.microsoft.com/office/powerpoint/2010/main" val="391972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INAHTA</a:t>
            </a:r>
            <a:r>
              <a:rPr lang="en-CA" sz="2000" dirty="0" smtClean="0"/>
              <a:t/>
            </a:r>
            <a:br>
              <a:rPr lang="en-CA" sz="2000" dirty="0" smtClean="0"/>
            </a:br>
            <a:r>
              <a:rPr lang="en-CA" sz="2000" dirty="0" smtClean="0"/>
              <a:t>International </a:t>
            </a:r>
            <a:r>
              <a:rPr lang="en-CA" sz="2000" dirty="0"/>
              <a:t>Network of Agencies for Health Technology </a:t>
            </a:r>
            <a:r>
              <a:rPr lang="en-CA" sz="2000" dirty="0" smtClean="0"/>
              <a:t>Assessment</a:t>
            </a:r>
            <a:endParaRPr lang="en-CA" sz="2000" dirty="0"/>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35</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13" t="7026" r="16666" b="13178"/>
          <a:stretch/>
        </p:blipFill>
        <p:spPr bwMode="auto">
          <a:xfrm>
            <a:off x="1143000" y="1029936"/>
            <a:ext cx="7093944" cy="529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066800" y="3698050"/>
            <a:ext cx="1752600" cy="3994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5029200" y="1143000"/>
            <a:ext cx="2133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27181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Canada – EU Free Trade Agreement</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36</a:t>
            </a:fld>
            <a:endParaRPr lang="en-US"/>
          </a:p>
        </p:txBody>
      </p:sp>
    </p:spTree>
    <p:extLst>
      <p:ext uri="{BB962C8B-B14F-4D97-AF65-F5344CB8AC3E}">
        <p14:creationId xmlns:p14="http://schemas.microsoft.com/office/powerpoint/2010/main" val="3198028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 - EU Trade Agreement - CETA</a:t>
            </a:r>
            <a:endParaRPr lang="en-CA" dirty="0"/>
          </a:p>
        </p:txBody>
      </p:sp>
      <p:sp>
        <p:nvSpPr>
          <p:cNvPr id="3" name="Content Placeholder 2"/>
          <p:cNvSpPr>
            <a:spLocks noGrp="1"/>
          </p:cNvSpPr>
          <p:nvPr>
            <p:ph idx="1"/>
          </p:nvPr>
        </p:nvSpPr>
        <p:spPr/>
        <p:txBody>
          <a:bodyPr/>
          <a:lstStyle/>
          <a:p>
            <a:r>
              <a:rPr lang="en-CA" dirty="0" smtClean="0"/>
              <a:t>EU and Canada in negotiations for </a:t>
            </a:r>
            <a:r>
              <a:rPr lang="en-CA" i="1" dirty="0" smtClean="0"/>
              <a:t>Comprehensive Economic and Trade Agreement </a:t>
            </a:r>
            <a:r>
              <a:rPr lang="en-CA" dirty="0" smtClean="0"/>
              <a:t>(CETA): </a:t>
            </a:r>
            <a:r>
              <a:rPr lang="en-CA" dirty="0" err="1" smtClean="0"/>
              <a:t>Pharma</a:t>
            </a:r>
            <a:r>
              <a:rPr lang="en-CA" dirty="0" smtClean="0"/>
              <a:t> IP Provisions:</a:t>
            </a:r>
          </a:p>
          <a:p>
            <a:r>
              <a:rPr lang="en-CA" dirty="0" smtClean="0"/>
              <a:t>Patent Term Restoration (PTR)</a:t>
            </a:r>
          </a:p>
          <a:p>
            <a:pPr lvl="1"/>
            <a:r>
              <a:rPr lang="en-CA" sz="1400" dirty="0" smtClean="0"/>
              <a:t>To compensate for regulatory delays</a:t>
            </a:r>
          </a:p>
          <a:p>
            <a:pPr lvl="1"/>
            <a:r>
              <a:rPr lang="en-CA" sz="1400" dirty="0" smtClean="0"/>
              <a:t>PTR would provide up to 5 additional years of patent protection for a product but would be limited to a maximum period of market exclusivity (say 15 years)</a:t>
            </a:r>
          </a:p>
          <a:p>
            <a:r>
              <a:rPr lang="en-CA" dirty="0" smtClean="0"/>
              <a:t>Extended Data Protection</a:t>
            </a:r>
          </a:p>
          <a:p>
            <a:pPr lvl="1"/>
            <a:r>
              <a:rPr lang="en-CA" sz="1400" dirty="0" smtClean="0"/>
              <a:t>Current Canadian Data Protection is 8 years (plus six months for pediatric)</a:t>
            </a:r>
          </a:p>
          <a:p>
            <a:pPr lvl="1"/>
            <a:r>
              <a:rPr lang="en-CA" sz="1400" dirty="0" smtClean="0"/>
              <a:t>Europe is 10 years (plus one year for new uses and six months for pediatric)</a:t>
            </a:r>
          </a:p>
          <a:p>
            <a:pPr lvl="1"/>
            <a:r>
              <a:rPr lang="en-CA" sz="1400" dirty="0" smtClean="0"/>
              <a:t>US is 5 years plus 3 years for new uses and an additional  six months for pediatric</a:t>
            </a:r>
          </a:p>
          <a:p>
            <a:pPr lvl="2"/>
            <a:r>
              <a:rPr lang="en-CA" sz="1400" dirty="0" smtClean="0"/>
              <a:t>12 years data protection for biologics</a:t>
            </a:r>
          </a:p>
          <a:p>
            <a:pPr lvl="1"/>
            <a:r>
              <a:rPr lang="en-CA" sz="1400" dirty="0" smtClean="0"/>
              <a:t>US &amp; Europe have Orphan Drug legislation (not available in Canada) with 7 – 10 years of market exclusivity</a:t>
            </a:r>
          </a:p>
          <a:p>
            <a:r>
              <a:rPr lang="en-CA" dirty="0" smtClean="0"/>
              <a:t>Innovator Right of Appeal</a:t>
            </a:r>
          </a:p>
          <a:p>
            <a:pPr lvl="1"/>
            <a:r>
              <a:rPr lang="en-CA" sz="1400" dirty="0" smtClean="0"/>
              <a:t>Currently only generics have effective right of appeal under </a:t>
            </a:r>
            <a:r>
              <a:rPr lang="en-CA" sz="1400" dirty="0" smtClean="0"/>
              <a:t>PM(NOC) proceedings</a:t>
            </a:r>
            <a:endParaRPr lang="en-CA" sz="1400" dirty="0" smtClean="0"/>
          </a:p>
          <a:p>
            <a:pPr lvl="1"/>
            <a:r>
              <a:rPr lang="en-CA" sz="1400" dirty="0" smtClean="0"/>
              <a:t>Once an NOC is issued to a generic Innovator`s only recourse is long and costly  patent infringement proceedings</a:t>
            </a:r>
          </a:p>
          <a:p>
            <a:pPr lvl="1"/>
            <a:r>
              <a:rPr lang="en-CA" sz="1400" dirty="0" smtClean="0"/>
              <a:t>An innovator right of appeal would provide a limited period for an innovator to appeal </a:t>
            </a:r>
            <a:r>
              <a:rPr lang="en-CA" sz="1400" smtClean="0"/>
              <a:t>a </a:t>
            </a:r>
            <a:r>
              <a:rPr lang="en-CA" sz="1400" smtClean="0"/>
              <a:t>PM(NOC) decision </a:t>
            </a:r>
            <a:r>
              <a:rPr lang="en-CA" sz="1400" dirty="0" smtClean="0"/>
              <a:t>but would not affect the 24 month limit </a:t>
            </a:r>
            <a:endParaRPr lang="en-CA" sz="1400" dirty="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US Affordable Care Act</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38</a:t>
            </a:fld>
            <a:endParaRPr lang="en-US"/>
          </a:p>
        </p:txBody>
      </p:sp>
    </p:spTree>
    <p:extLst>
      <p:ext uri="{BB962C8B-B14F-4D97-AF65-F5344CB8AC3E}">
        <p14:creationId xmlns:p14="http://schemas.microsoft.com/office/powerpoint/2010/main" val="3994327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i="1" dirty="0" smtClean="0"/>
              <a:t>Affordable Care Act </a:t>
            </a:r>
            <a:r>
              <a:rPr lang="en-CA" sz="2800" dirty="0" smtClean="0"/>
              <a:t>Implications for drug pricing</a:t>
            </a:r>
            <a:endParaRPr lang="en-CA" sz="2800" i="1" dirty="0"/>
          </a:p>
        </p:txBody>
      </p:sp>
      <p:sp>
        <p:nvSpPr>
          <p:cNvPr id="3" name="Content Placeholder 2"/>
          <p:cNvSpPr>
            <a:spLocks noGrp="1"/>
          </p:cNvSpPr>
          <p:nvPr>
            <p:ph idx="1"/>
          </p:nvPr>
        </p:nvSpPr>
        <p:spPr>
          <a:xfrm>
            <a:off x="457200" y="990600"/>
            <a:ext cx="8229600" cy="5410200"/>
          </a:xfrm>
        </p:spPr>
        <p:txBody>
          <a:bodyPr/>
          <a:lstStyle/>
          <a:p>
            <a:r>
              <a:rPr lang="en-CA" sz="2000" dirty="0" smtClean="0"/>
              <a:t>Passed in </a:t>
            </a:r>
            <a:r>
              <a:rPr lang="en-CA" sz="2000" dirty="0" smtClean="0"/>
              <a:t>2010, </a:t>
            </a:r>
            <a:r>
              <a:rPr lang="en-CA" sz="2000" i="1" dirty="0" smtClean="0"/>
              <a:t>Affordable Care Act</a:t>
            </a:r>
            <a:r>
              <a:rPr lang="en-CA" sz="2000" dirty="0" smtClean="0"/>
              <a:t> (</a:t>
            </a:r>
            <a:r>
              <a:rPr lang="en-CA" sz="2000" dirty="0" err="1" smtClean="0"/>
              <a:t>Obamacare</a:t>
            </a:r>
            <a:r>
              <a:rPr lang="en-CA" sz="2000" dirty="0" smtClean="0"/>
              <a:t>) a major expansion and regulatory change in US healthcare coverage.</a:t>
            </a:r>
          </a:p>
          <a:p>
            <a:r>
              <a:rPr lang="en-CA" sz="2000" i="1" u="sng" dirty="0" smtClean="0"/>
              <a:t>“Donut hole:</a:t>
            </a:r>
            <a:r>
              <a:rPr lang="en-CA" sz="2000" i="1" dirty="0" smtClean="0"/>
              <a:t> Coverage gap between basic </a:t>
            </a:r>
            <a:r>
              <a:rPr lang="en-CA" i="1" dirty="0" smtClean="0"/>
              <a:t>and catastrophic drug </a:t>
            </a:r>
            <a:r>
              <a:rPr lang="en-CA" sz="2000" i="1" dirty="0" smtClean="0"/>
              <a:t>coverage</a:t>
            </a:r>
            <a:endParaRPr lang="en-CA" sz="2000" u="sng" baseline="30000" dirty="0" smtClean="0"/>
          </a:p>
          <a:p>
            <a:pPr lvl="1"/>
            <a:r>
              <a:rPr lang="en-CA" sz="1800" dirty="0" smtClean="0"/>
              <a:t>ACA helps close the “donut hole” for Part D Medicare recipients (senior)</a:t>
            </a:r>
          </a:p>
          <a:p>
            <a:pPr lvl="1"/>
            <a:r>
              <a:rPr lang="en-CA" dirty="0" smtClean="0"/>
              <a:t>Gradual discounts to patients falling in donut hole.</a:t>
            </a:r>
          </a:p>
          <a:p>
            <a:pPr lvl="2"/>
            <a:r>
              <a:rPr lang="en-CA" sz="1400" dirty="0" smtClean="0"/>
              <a:t>In 2012, patients pay 50% for brand-name drugs and 86% for generics.</a:t>
            </a:r>
          </a:p>
          <a:p>
            <a:pPr lvl="2"/>
            <a:r>
              <a:rPr lang="en-CA" sz="1400" dirty="0" smtClean="0"/>
              <a:t>By 2020, patients will pay 25% for brand-name and generic drugs.</a:t>
            </a:r>
          </a:p>
          <a:p>
            <a:r>
              <a:rPr lang="en-CA" sz="2000" dirty="0" smtClean="0"/>
              <a:t>ACA provides no mechanism for lowering US drug prices </a:t>
            </a:r>
            <a:r>
              <a:rPr lang="en-CA" sz="2000" dirty="0" smtClean="0"/>
              <a:t>and precludes </a:t>
            </a:r>
            <a:r>
              <a:rPr lang="en-CA" sz="2000" dirty="0" smtClean="0"/>
              <a:t>consideration of cost or cost effectiveness in listing </a:t>
            </a:r>
            <a:r>
              <a:rPr lang="en-CA" sz="2000" dirty="0" smtClean="0"/>
              <a:t>decisions by </a:t>
            </a:r>
            <a:r>
              <a:rPr lang="en-CA" sz="2000" dirty="0" err="1" smtClean="0"/>
              <a:t>medicare</a:t>
            </a:r>
            <a:r>
              <a:rPr lang="en-CA" sz="2000" dirty="0" smtClean="0"/>
              <a:t>.</a:t>
            </a:r>
            <a:endParaRPr lang="en-CA" sz="2000" dirty="0" smtClean="0"/>
          </a:p>
          <a:p>
            <a:pPr lvl="1"/>
            <a:r>
              <a:rPr lang="en-CA" dirty="0" smtClean="0"/>
              <a:t>US prices increased by ~10% in 2012</a:t>
            </a:r>
          </a:p>
          <a:p>
            <a:r>
              <a:rPr lang="en-CA" dirty="0" smtClean="0"/>
              <a:t>Increasing drug costs not regulated by legislation however:</a:t>
            </a:r>
          </a:p>
          <a:p>
            <a:pPr lvl="1"/>
            <a:r>
              <a:rPr lang="en-CA" dirty="0" smtClean="0"/>
              <a:t>states </a:t>
            </a:r>
            <a:r>
              <a:rPr lang="en-CA" dirty="0" smtClean="0"/>
              <a:t>and insurers moderate drug costs through tiered plans, low cost generics, tendering and rebates</a:t>
            </a:r>
          </a:p>
          <a:p>
            <a:pPr marL="0" indent="0">
              <a:buNone/>
            </a:pPr>
            <a:endParaRPr lang="en-CA" sz="1200" dirty="0"/>
          </a:p>
          <a:p>
            <a:pPr marL="0" indent="0">
              <a:buNone/>
            </a:pPr>
            <a:r>
              <a:rPr lang="en-CA" sz="1200" dirty="0" smtClean="0"/>
              <a:t>Sources:  </a:t>
            </a:r>
          </a:p>
          <a:p>
            <a:pPr>
              <a:buNone/>
            </a:pPr>
            <a:r>
              <a:rPr lang="en-CA" sz="1200" dirty="0" smtClean="0"/>
              <a:t>Healthcare.gov </a:t>
            </a:r>
            <a:r>
              <a:rPr lang="en-CA" sz="1200" i="1" dirty="0" smtClean="0"/>
              <a:t>Donut Hole, Prescription Drug</a:t>
            </a:r>
            <a:r>
              <a:rPr lang="en-CA" sz="1200" dirty="0" smtClean="0"/>
              <a:t>. http://www.healthcare.gov/glossary/d/donuthole.html</a:t>
            </a:r>
          </a:p>
          <a:p>
            <a:pPr>
              <a:buNone/>
            </a:pPr>
            <a:r>
              <a:rPr lang="en-CA" sz="1200" dirty="0" smtClean="0"/>
              <a:t>Healthcare.gov.  </a:t>
            </a:r>
            <a:r>
              <a:rPr lang="en-CA" sz="1200" i="1" dirty="0" smtClean="0"/>
              <a:t>Medicare Drug Discounts</a:t>
            </a:r>
            <a:r>
              <a:rPr lang="en-CA" sz="1200" dirty="0" smtClean="0"/>
              <a:t>. http://www.healthcare.gov/law/features/65-older/drug-discounts/</a:t>
            </a:r>
          </a:p>
          <a:p>
            <a:pPr lvl="1">
              <a:buNone/>
            </a:pPr>
            <a:endParaRPr lang="en-CA" dirty="0" smtClean="0"/>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60648"/>
            <a:ext cx="8458200" cy="714364"/>
          </a:xfrm>
        </p:spPr>
        <p:txBody>
          <a:bodyPr/>
          <a:lstStyle/>
          <a:p>
            <a:r>
              <a:rPr lang="en-US" sz="2800" dirty="0" smtClean="0">
                <a:solidFill>
                  <a:schemeClr val="tx1"/>
                </a:solidFill>
              </a:rPr>
              <a:t>Canada as percentage of Global Market</a:t>
            </a:r>
            <a:endParaRPr lang="en-US" sz="2800" dirty="0" smtClean="0"/>
          </a:p>
        </p:txBody>
      </p:sp>
      <p:sp>
        <p:nvSpPr>
          <p:cNvPr id="27650" name="Content Placeholder 2"/>
          <p:cNvSpPr>
            <a:spLocks noGrp="1"/>
          </p:cNvSpPr>
          <p:nvPr>
            <p:ph idx="1"/>
          </p:nvPr>
        </p:nvSpPr>
        <p:spPr>
          <a:xfrm>
            <a:off x="533400" y="1124744"/>
            <a:ext cx="8153400" cy="4896544"/>
          </a:xfrm>
        </p:spPr>
        <p:txBody>
          <a:bodyPr/>
          <a:lstStyle/>
          <a:p>
            <a:pPr>
              <a:buFont typeface="Wingdings" pitchFamily="2" charset="2"/>
              <a:buChar char="§"/>
            </a:pPr>
            <a:r>
              <a:rPr lang="en-US" sz="2200" dirty="0" smtClean="0">
                <a:solidFill>
                  <a:schemeClr val="tx1"/>
                </a:solidFill>
              </a:rPr>
              <a:t>In 2011, Canadian drug sales accounted for 2.6% of the global ma</a:t>
            </a:r>
            <a:r>
              <a:rPr lang="en-US" dirty="0" smtClean="0">
                <a:solidFill>
                  <a:schemeClr val="tx1"/>
                </a:solidFill>
              </a:rPr>
              <a:t>rket</a:t>
            </a: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None/>
            </a:pPr>
            <a:endParaRPr lang="en-CA" sz="2200" dirty="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4</a:t>
            </a:fld>
            <a:endParaRPr lang="en-US"/>
          </a:p>
        </p:txBody>
      </p:sp>
      <p:pic>
        <p:nvPicPr>
          <p:cNvPr id="5122" name="Picture 2" descr="S:\SHARE\PUBLICATIONS\Annual Reports\2011\FINAL FILES\Figures and Tables\Figure JPEGs English\Figure JPEGs English\figure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399" y="1981200"/>
            <a:ext cx="5602439"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057400" y="3505200"/>
            <a:ext cx="1143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Date Placeholder 6"/>
          <p:cNvSpPr>
            <a:spLocks noGrp="1"/>
          </p:cNvSpPr>
          <p:nvPr>
            <p:ph type="dt" sz="half" idx="10"/>
          </p:nvPr>
        </p:nvSpPr>
        <p:spPr/>
        <p:txBody>
          <a:bodyPr/>
          <a:lstStyle/>
          <a:p>
            <a:pPr>
              <a:defRPr/>
            </a:pPr>
            <a:r>
              <a:rPr lang="en-US" smtClean="0"/>
              <a:t>June 2013</a:t>
            </a:r>
            <a:endParaRPr lang="en-US" dirty="0"/>
          </a:p>
        </p:txBody>
      </p:sp>
    </p:spTree>
    <p:extLst>
      <p:ext uri="{BB962C8B-B14F-4D97-AF65-F5344CB8AC3E}">
        <p14:creationId xmlns:p14="http://schemas.microsoft.com/office/powerpoint/2010/main" val="2361214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Outlook</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40</a:t>
            </a:fld>
            <a:endParaRPr lang="en-US"/>
          </a:p>
        </p:txBody>
      </p:sp>
    </p:spTree>
    <p:extLst>
      <p:ext uri="{BB962C8B-B14F-4D97-AF65-F5344CB8AC3E}">
        <p14:creationId xmlns:p14="http://schemas.microsoft.com/office/powerpoint/2010/main" val="396464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Outlook</a:t>
            </a:r>
            <a:endParaRPr lang="en-CA" dirty="0"/>
          </a:p>
        </p:txBody>
      </p:sp>
      <p:sp>
        <p:nvSpPr>
          <p:cNvPr id="3" name="Content Placeholder 2"/>
          <p:cNvSpPr>
            <a:spLocks noGrp="1"/>
          </p:cNvSpPr>
          <p:nvPr>
            <p:ph idx="1"/>
          </p:nvPr>
        </p:nvSpPr>
        <p:spPr>
          <a:xfrm>
            <a:off x="457200" y="990600"/>
            <a:ext cx="8305800" cy="5334000"/>
          </a:xfrm>
        </p:spPr>
        <p:txBody>
          <a:bodyPr>
            <a:noAutofit/>
          </a:bodyPr>
          <a:lstStyle/>
          <a:p>
            <a:r>
              <a:rPr lang="en-CA" sz="2200" dirty="0" smtClean="0"/>
              <a:t>Economic crisis resulting in cuts in health (and drug) budgets</a:t>
            </a:r>
          </a:p>
          <a:p>
            <a:r>
              <a:rPr lang="en-CA" sz="2200" dirty="0" smtClean="0"/>
              <a:t>The focus on “value” does not address affordability </a:t>
            </a:r>
          </a:p>
          <a:p>
            <a:r>
              <a:rPr lang="en-CA" sz="2200" dirty="0" smtClean="0"/>
              <a:t>International price referencing pushing prices down</a:t>
            </a:r>
          </a:p>
          <a:p>
            <a:r>
              <a:rPr lang="en-CA" sz="2200" dirty="0" smtClean="0"/>
              <a:t>“Therapeutic improvement” / “additional benefit” the basis for establishing prices and levels of reimbursement</a:t>
            </a:r>
          </a:p>
          <a:p>
            <a:r>
              <a:rPr lang="en-CA" sz="2200" dirty="0" smtClean="0"/>
              <a:t>Health economics is evolving into a mechanism for engineering prices</a:t>
            </a:r>
          </a:p>
          <a:p>
            <a:pPr lvl="1"/>
            <a:r>
              <a:rPr lang="en-CA" dirty="0" smtClean="0"/>
              <a:t>(e.g., Value based pricing in the UK)</a:t>
            </a:r>
          </a:p>
          <a:p>
            <a:r>
              <a:rPr lang="en-CA" sz="2200" dirty="0" smtClean="0"/>
              <a:t>Risk sharing schemes a stop gap measure to address clinical uncertainty</a:t>
            </a:r>
          </a:p>
          <a:p>
            <a:r>
              <a:rPr lang="en-CA" sz="2200" dirty="0" smtClean="0"/>
              <a:t>Expectation that relevant clinical evidence will be available at launch </a:t>
            </a:r>
          </a:p>
          <a:p>
            <a:pPr lvl="1"/>
            <a:r>
              <a:rPr lang="en-CA" dirty="0" smtClean="0"/>
              <a:t>Early engagement to assess evidence requirements essential </a:t>
            </a:r>
          </a:p>
          <a:p>
            <a:r>
              <a:rPr lang="en-CA" sz="2200" dirty="0" smtClean="0"/>
              <a:t>HTA agency collaboration to harmonize definitions but not decisions </a:t>
            </a:r>
          </a:p>
          <a:p>
            <a:r>
              <a:rPr lang="en-CA" sz="2200" dirty="0" smtClean="0"/>
              <a:t>Ethical, societal </a:t>
            </a:r>
            <a:r>
              <a:rPr lang="en-CA" sz="2200" dirty="0" smtClean="0"/>
              <a:t>perspectives, </a:t>
            </a:r>
            <a:r>
              <a:rPr lang="en-CA" sz="2200" dirty="0" smtClean="0"/>
              <a:t>patient involvement to expand </a:t>
            </a:r>
          </a:p>
        </p:txBody>
      </p:sp>
      <p:sp>
        <p:nvSpPr>
          <p:cNvPr id="4" name="Date Placeholder 3"/>
          <p:cNvSpPr>
            <a:spLocks noGrp="1"/>
          </p:cNvSpPr>
          <p:nvPr>
            <p:ph type="dt" sz="half" idx="10"/>
          </p:nvPr>
        </p:nvSpPr>
        <p:spPr/>
        <p:txBody>
          <a:bodyPr/>
          <a:lstStyle/>
          <a:p>
            <a:pPr>
              <a:defRPr/>
            </a:pPr>
            <a:r>
              <a:rPr lang="en-US" smtClean="0"/>
              <a:t>June 2013</a:t>
            </a:r>
            <a:endParaRPr lang="en-US" dirty="0"/>
          </a:p>
        </p:txBody>
      </p:sp>
      <p:sp>
        <p:nvSpPr>
          <p:cNvPr id="5" name="Slide Number Placeholder 4"/>
          <p:cNvSpPr>
            <a:spLocks noGrp="1"/>
          </p:cNvSpPr>
          <p:nvPr>
            <p:ph type="sldNum" sz="quarter" idx="12"/>
          </p:nvPr>
        </p:nvSpPr>
        <p:spPr/>
        <p:txBody>
          <a:bodyPr/>
          <a:lstStyle/>
          <a:p>
            <a:pPr>
              <a:defRPr/>
            </a:pPr>
            <a:fld id="{9EA3B298-E4CB-4F33-856B-DD428BE0517D}" type="slidenum">
              <a:rPr lang="en-US" smtClean="0"/>
              <a:pPr>
                <a:defRPr/>
              </a:pPr>
              <a:t>41</a:t>
            </a:fld>
            <a:endParaRPr lang="en-US" dirty="0"/>
          </a:p>
        </p:txBody>
      </p:sp>
    </p:spTree>
    <p:extLst>
      <p:ext uri="{BB962C8B-B14F-4D97-AF65-F5344CB8AC3E}">
        <p14:creationId xmlns:p14="http://schemas.microsoft.com/office/powerpoint/2010/main" val="3879642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Thank you</a:t>
            </a:r>
            <a:endParaRPr lang="en-CA" dirty="0"/>
          </a:p>
        </p:txBody>
      </p:sp>
      <p:sp>
        <p:nvSpPr>
          <p:cNvPr id="7" name="Subtitle 6"/>
          <p:cNvSpPr>
            <a:spLocks noGrp="1"/>
          </p:cNvSpPr>
          <p:nvPr>
            <p:ph type="subTitle"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42</a:t>
            </a:fld>
            <a:endParaRPr lang="en-US"/>
          </a:p>
        </p:txBody>
      </p:sp>
    </p:spTree>
    <p:extLst>
      <p:ext uri="{BB962C8B-B14F-4D97-AF65-F5344CB8AC3E}">
        <p14:creationId xmlns:p14="http://schemas.microsoft.com/office/powerpoint/2010/main" val="2270453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Biography</a:t>
            </a:r>
          </a:p>
        </p:txBody>
      </p:sp>
      <p:sp>
        <p:nvSpPr>
          <p:cNvPr id="67587" name="Rectangle 3"/>
          <p:cNvSpPr>
            <a:spLocks noGrp="1" noChangeArrowheads="1"/>
          </p:cNvSpPr>
          <p:nvPr>
            <p:ph type="body" idx="1"/>
          </p:nvPr>
        </p:nvSpPr>
        <p:spPr>
          <a:xfrm>
            <a:off x="512763" y="1022350"/>
            <a:ext cx="8161337" cy="5086350"/>
          </a:xfrm>
          <a:noFill/>
          <a:ln cap="rnd">
            <a:solidFill>
              <a:schemeClr val="tx1"/>
            </a:solidFill>
            <a:prstDash val="sysDot"/>
          </a:ln>
        </p:spPr>
        <p:txBody>
          <a:bodyPr>
            <a:normAutofit/>
          </a:bodyPr>
          <a:lstStyle/>
          <a:p>
            <a:pPr indent="4763" algn="ctr" eaLnBrk="1" hangingPunct="1">
              <a:lnSpc>
                <a:spcPct val="75000"/>
              </a:lnSpc>
              <a:buFontTx/>
              <a:buNone/>
            </a:pPr>
            <a:endParaRPr lang="en-US" sz="400" b="1" dirty="0" smtClean="0"/>
          </a:p>
          <a:p>
            <a:pPr indent="4763" algn="ctr" eaLnBrk="1" hangingPunct="1">
              <a:lnSpc>
                <a:spcPct val="75000"/>
              </a:lnSpc>
              <a:buFontTx/>
              <a:buNone/>
            </a:pPr>
            <a:r>
              <a:rPr lang="en-US" sz="1700" b="1" dirty="0" smtClean="0"/>
              <a:t>W. Neil Palmer</a:t>
            </a:r>
          </a:p>
          <a:p>
            <a:pPr indent="4763" algn="ctr" eaLnBrk="1" hangingPunct="1">
              <a:lnSpc>
                <a:spcPct val="75000"/>
              </a:lnSpc>
              <a:buFontTx/>
              <a:buNone/>
            </a:pPr>
            <a:r>
              <a:rPr lang="en-US" sz="1200" b="1" dirty="0" smtClean="0"/>
              <a:t>President &amp; Principal Consultant </a:t>
            </a:r>
          </a:p>
          <a:p>
            <a:pPr indent="4763" algn="ctr" eaLnBrk="1" hangingPunct="1">
              <a:lnSpc>
                <a:spcPct val="75000"/>
              </a:lnSpc>
              <a:buFontTx/>
              <a:buNone/>
            </a:pPr>
            <a:r>
              <a:rPr lang="en-US" sz="1200" b="1" dirty="0" smtClean="0"/>
              <a:t>PDCI Market Access Inc</a:t>
            </a:r>
          </a:p>
          <a:p>
            <a:pPr indent="4763" algn="ctr" eaLnBrk="1" hangingPunct="1">
              <a:lnSpc>
                <a:spcPct val="75000"/>
              </a:lnSpc>
              <a:buFontTx/>
              <a:buNone/>
            </a:pPr>
            <a:endParaRPr lang="en-US" sz="900" dirty="0" smtClean="0">
              <a:hlinkClick r:id="rId3"/>
            </a:endParaRPr>
          </a:p>
          <a:p>
            <a:pPr indent="4763" algn="ctr" eaLnBrk="1" hangingPunct="1">
              <a:lnSpc>
                <a:spcPct val="75000"/>
              </a:lnSpc>
              <a:buFontTx/>
              <a:buNone/>
            </a:pPr>
            <a:r>
              <a:rPr lang="en-US" sz="900" dirty="0" smtClean="0">
                <a:hlinkClick r:id="rId3"/>
              </a:rPr>
              <a:t>Neil.Palmer@pdci.ca</a:t>
            </a:r>
            <a:endParaRPr lang="en-US" sz="900" dirty="0" smtClean="0"/>
          </a:p>
          <a:p>
            <a:pPr indent="4763" algn="ctr" eaLnBrk="1" hangingPunct="1">
              <a:lnSpc>
                <a:spcPct val="75000"/>
              </a:lnSpc>
              <a:buFontTx/>
              <a:buNone/>
            </a:pPr>
            <a:endParaRPr lang="en-US" sz="900" dirty="0" smtClean="0"/>
          </a:p>
          <a:p>
            <a:pPr indent="4763" algn="ctr" eaLnBrk="1" hangingPunct="1">
              <a:lnSpc>
                <a:spcPct val="75000"/>
              </a:lnSpc>
              <a:buFontTx/>
              <a:buNone/>
            </a:pPr>
            <a:r>
              <a:rPr lang="en-US" sz="900" dirty="0" smtClean="0">
                <a:hlinkClick r:id="rId4"/>
              </a:rPr>
              <a:t>www.pdci.ca</a:t>
            </a:r>
            <a:endParaRPr lang="en-US" sz="900" dirty="0" smtClean="0"/>
          </a:p>
          <a:p>
            <a:pPr indent="4763" algn="ctr" eaLnBrk="1" hangingPunct="1">
              <a:lnSpc>
                <a:spcPct val="75000"/>
              </a:lnSpc>
              <a:buFontTx/>
              <a:buNone/>
            </a:pPr>
            <a:endParaRPr lang="en-US" sz="1300" dirty="0" smtClean="0">
              <a:latin typeface="Tahoma" pitchFamily="34" charset="0"/>
              <a:cs typeface="Tahoma" pitchFamily="34" charset="0"/>
            </a:endParaRPr>
          </a:p>
          <a:p>
            <a:pPr marL="363538" indent="0">
              <a:buNone/>
            </a:pPr>
            <a:r>
              <a:rPr lang="en-US" sz="1400" b="1" dirty="0" smtClean="0"/>
              <a:t>Neil Palmer</a:t>
            </a:r>
            <a:r>
              <a:rPr lang="en-US" sz="1400" dirty="0" smtClean="0"/>
              <a:t> is President and Principal Consultant of PDCI Market Access Inc (PDCI) a leading pricing and reimbursement consultancy founded as Palmer D’Angelo Consulting Inc (PDCI) in 1996.  In addition to PDCI, Neil has worked with RTI Health Solutions, the Patented Medicine Prices Review Board (PMPRB), the Health Division of Statistics Canada and the research group of the Kellogg Centre for Advanced Studies in Primary Care in Montreal. He has more than 20 years of experience in pharmaceutical pricing and reimbursement and is a frequent speaker at pharmaceutical conferences in North America and Europe.</a:t>
            </a:r>
            <a:endParaRPr lang="en-CA" sz="1400" dirty="0" smtClean="0"/>
          </a:p>
          <a:p>
            <a:pPr indent="20638">
              <a:buNone/>
            </a:pPr>
            <a:endParaRPr lang="en-CA" sz="1400" dirty="0" smtClean="0"/>
          </a:p>
          <a:p>
            <a:pPr marL="363538" indent="0">
              <a:buNone/>
            </a:pPr>
            <a:r>
              <a:rPr lang="en-CA" sz="1400" dirty="0" smtClean="0"/>
              <a:t>PDCI Market Access (PDCI) is a leading pharmaceutical pricing and reimbursement consultancy.  Established in 1996, the firm features a senior team of market access professionals with extensive experience assisting clients navigate the complex pricing and market access challenges facing pharmaceutical manufacturers. PDCI helps pharmaceutical companies develop successful pricing and reimbursement strategies and prepare comprehensive submissions to public &amp; private payers and price regulators.  PDCI also maintains and extensive database of international pharmaceutical prices.</a:t>
            </a:r>
            <a:endParaRPr lang="en-CA" sz="1400" b="1" dirty="0" smtClean="0"/>
          </a:p>
        </p:txBody>
      </p:sp>
      <p:pic>
        <p:nvPicPr>
          <p:cNvPr id="67588" name="Picture 5" descr="Neil Palmer HSI"/>
          <p:cNvPicPr>
            <a:picLocks noChangeAspect="1" noChangeArrowheads="1"/>
          </p:cNvPicPr>
          <p:nvPr/>
        </p:nvPicPr>
        <p:blipFill>
          <a:blip r:embed="rId5" cstate="print"/>
          <a:srcRect/>
          <a:stretch>
            <a:fillRect/>
          </a:stretch>
        </p:blipFill>
        <p:spPr bwMode="auto">
          <a:xfrm>
            <a:off x="990600" y="1295400"/>
            <a:ext cx="871538" cy="99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43</a:t>
            </a:fld>
            <a:endParaRPr lang="en-US"/>
          </a:p>
        </p:txBody>
      </p:sp>
      <p:sp>
        <p:nvSpPr>
          <p:cNvPr id="6" name="Date Placeholder 5"/>
          <p:cNvSpPr>
            <a:spLocks noGrp="1"/>
          </p:cNvSpPr>
          <p:nvPr>
            <p:ph type="dt" sz="half" idx="10"/>
          </p:nvPr>
        </p:nvSpPr>
        <p:spPr/>
        <p:txBody>
          <a:bodyPr/>
          <a:lstStyle/>
          <a:p>
            <a:pPr>
              <a:defRPr/>
            </a:pPr>
            <a:r>
              <a:rPr lang="en-US" smtClean="0"/>
              <a:t>December 2012</a:t>
            </a:r>
            <a:endParaRPr lang="en-US" dirty="0"/>
          </a:p>
        </p:txBody>
      </p:sp>
    </p:spTree>
    <p:extLst>
      <p:ext uri="{BB962C8B-B14F-4D97-AF65-F5344CB8AC3E}">
        <p14:creationId xmlns:p14="http://schemas.microsoft.com/office/powerpoint/2010/main" val="2799403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smtClean="0"/>
              <a:t>Canadian Pharma market larger than UK, Spain</a:t>
            </a:r>
            <a:endParaRPr lang="en-CA" sz="2800" dirty="0"/>
          </a:p>
        </p:txBody>
      </p:sp>
      <p:sp>
        <p:nvSpPr>
          <p:cNvPr id="4" name="Rectangle 5"/>
          <p:cNvSpPr>
            <a:spLocks noChangeArrowheads="1"/>
          </p:cNvSpPr>
          <p:nvPr/>
        </p:nvSpPr>
        <p:spPr bwMode="auto">
          <a:xfrm>
            <a:off x="381000" y="6096000"/>
            <a:ext cx="8294688" cy="219075"/>
          </a:xfrm>
          <a:prstGeom prst="rect">
            <a:avLst/>
          </a:prstGeom>
          <a:noFill/>
          <a:ln w="9525">
            <a:noFill/>
            <a:miter lim="800000"/>
            <a:headEnd/>
            <a:tailEnd/>
          </a:ln>
        </p:spPr>
        <p:txBody>
          <a:bodyPr/>
          <a:lstStyle/>
          <a:p>
            <a:pPr marL="228600" indent="-228600">
              <a:lnSpc>
                <a:spcPct val="95000"/>
              </a:lnSpc>
              <a:spcBef>
                <a:spcPct val="35000"/>
              </a:spcBef>
              <a:buClr>
                <a:srgbClr val="275DA6"/>
              </a:buClr>
            </a:pPr>
            <a:r>
              <a:rPr lang="en-CA" sz="1000" dirty="0" smtClean="0"/>
              <a:t>Source: IMS Market Prognosis, May 2012</a:t>
            </a:r>
            <a:endParaRPr lang="en-US" sz="1000" i="1" dirty="0">
              <a:cs typeface="Arial" pitchFamily="34" charset="0"/>
            </a:endParaRPr>
          </a:p>
        </p:txBody>
      </p:sp>
      <p:sp>
        <p:nvSpPr>
          <p:cNvPr id="9" name="Slide Number Placeholder 8"/>
          <p:cNvSpPr>
            <a:spLocks noGrp="1"/>
          </p:cNvSpPr>
          <p:nvPr>
            <p:ph type="sldNum" sz="quarter" idx="12"/>
          </p:nvPr>
        </p:nvSpPr>
        <p:spPr/>
        <p:txBody>
          <a:bodyPr/>
          <a:lstStyle/>
          <a:p>
            <a:pPr>
              <a:defRPr/>
            </a:pPr>
            <a:fld id="{C74090F9-17C8-49B1-9FD3-8DDB8938C06C}" type="slidenum">
              <a:rPr lang="en-US" smtClean="0"/>
              <a:pPr>
                <a:defRPr/>
              </a:pPr>
              <a:t>5</a:t>
            </a:fld>
            <a:endParaRPr lang="en-US"/>
          </a:p>
        </p:txBody>
      </p:sp>
      <p:pic>
        <p:nvPicPr>
          <p:cNvPr id="45057" name="Picture 1"/>
          <p:cNvPicPr>
            <a:picLocks noChangeAspect="1" noChangeArrowheads="1"/>
          </p:cNvPicPr>
          <p:nvPr/>
        </p:nvPicPr>
        <p:blipFill>
          <a:blip r:embed="rId2" cstate="print"/>
          <a:srcRect/>
          <a:stretch>
            <a:fillRect/>
          </a:stretch>
        </p:blipFill>
        <p:spPr bwMode="auto">
          <a:xfrm>
            <a:off x="1447800" y="1066800"/>
            <a:ext cx="6019800" cy="4357073"/>
          </a:xfrm>
          <a:prstGeom prst="rect">
            <a:avLst/>
          </a:prstGeom>
          <a:noFill/>
          <a:ln w="9525">
            <a:noFill/>
            <a:miter lim="800000"/>
            <a:headEnd/>
            <a:tailEnd/>
          </a:ln>
        </p:spPr>
      </p:pic>
      <p:sp>
        <p:nvSpPr>
          <p:cNvPr id="10" name="Oval 9"/>
          <p:cNvSpPr/>
          <p:nvPr/>
        </p:nvSpPr>
        <p:spPr>
          <a:xfrm>
            <a:off x="4724400" y="3048000"/>
            <a:ext cx="2895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371600" y="2667000"/>
            <a:ext cx="2895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ate Placeholder 7"/>
          <p:cNvSpPr>
            <a:spLocks noGrp="1"/>
          </p:cNvSpPr>
          <p:nvPr>
            <p:ph type="dt" sz="half" idx="10"/>
          </p:nvPr>
        </p:nvSpPr>
        <p:spPr/>
        <p:txBody>
          <a:bodyPr/>
          <a:lstStyle/>
          <a:p>
            <a:pPr>
              <a:defRPr/>
            </a:pPr>
            <a:r>
              <a:rPr lang="en-US" smtClean="0"/>
              <a:t>June 2013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Who pays for prescription drugs in Canada?</a:t>
            </a:r>
          </a:p>
        </p:txBody>
      </p:sp>
      <p:sp>
        <p:nvSpPr>
          <p:cNvPr id="14339" name="Rectangle 3"/>
          <p:cNvSpPr>
            <a:spLocks noGrp="1" noChangeArrowheads="1"/>
          </p:cNvSpPr>
          <p:nvPr>
            <p:ph idx="1"/>
          </p:nvPr>
        </p:nvSpPr>
        <p:spPr>
          <a:xfrm>
            <a:off x="365125" y="1239838"/>
            <a:ext cx="4953000" cy="4840287"/>
          </a:xfrm>
        </p:spPr>
        <p:txBody>
          <a:bodyPr/>
          <a:lstStyle/>
          <a:p>
            <a:pPr>
              <a:lnSpc>
                <a:spcPct val="80000"/>
              </a:lnSpc>
            </a:pPr>
            <a:r>
              <a:rPr lang="en-US" sz="2000" dirty="0" smtClean="0"/>
              <a:t>Public (government funded) schemes</a:t>
            </a:r>
          </a:p>
          <a:p>
            <a:pPr lvl="1">
              <a:lnSpc>
                <a:spcPct val="80000"/>
              </a:lnSpc>
            </a:pPr>
            <a:r>
              <a:rPr lang="en-US" sz="1600" dirty="0" smtClean="0"/>
              <a:t>Federal / Provincial Drug Plans</a:t>
            </a:r>
          </a:p>
          <a:p>
            <a:pPr lvl="2">
              <a:lnSpc>
                <a:spcPct val="80000"/>
              </a:lnSpc>
            </a:pPr>
            <a:r>
              <a:rPr lang="en-US" sz="1500" dirty="0" smtClean="0"/>
              <a:t> Over 65 years of age,  Social assistance, (welfare), High drug costs to Income</a:t>
            </a:r>
          </a:p>
          <a:p>
            <a:pPr lvl="1">
              <a:lnSpc>
                <a:spcPct val="80000"/>
              </a:lnSpc>
            </a:pPr>
            <a:r>
              <a:rPr lang="en-US" sz="1600" dirty="0" smtClean="0"/>
              <a:t>Hospital in-patients (covered by hospital “global” budget)</a:t>
            </a:r>
          </a:p>
          <a:p>
            <a:pPr lvl="1">
              <a:lnSpc>
                <a:spcPct val="80000"/>
              </a:lnSpc>
            </a:pPr>
            <a:r>
              <a:rPr lang="en-US" sz="1600" dirty="0" smtClean="0"/>
              <a:t>Cancer products – separate cancer agencies in Ontario and western provinces</a:t>
            </a:r>
          </a:p>
          <a:p>
            <a:pPr lvl="1">
              <a:lnSpc>
                <a:spcPct val="80000"/>
              </a:lnSpc>
            </a:pPr>
            <a:r>
              <a:rPr lang="en-US" sz="1600" dirty="0" smtClean="0"/>
              <a:t>Vaccines: public health programs</a:t>
            </a:r>
          </a:p>
          <a:p>
            <a:pPr lvl="1">
              <a:lnSpc>
                <a:spcPct val="80000"/>
              </a:lnSpc>
            </a:pPr>
            <a:r>
              <a:rPr lang="en-US" sz="1600" dirty="0" smtClean="0"/>
              <a:t>Blood products: blood agencies</a:t>
            </a:r>
          </a:p>
          <a:p>
            <a:pPr lvl="1">
              <a:lnSpc>
                <a:spcPct val="80000"/>
              </a:lnSpc>
            </a:pPr>
            <a:r>
              <a:rPr lang="en-US" sz="1600" dirty="0" smtClean="0"/>
              <a:t>Workers Compensation</a:t>
            </a:r>
          </a:p>
          <a:p>
            <a:pPr>
              <a:lnSpc>
                <a:spcPct val="80000"/>
              </a:lnSpc>
            </a:pPr>
            <a:endParaRPr lang="en-US" sz="700" dirty="0" smtClean="0"/>
          </a:p>
          <a:p>
            <a:pPr>
              <a:lnSpc>
                <a:spcPct val="80000"/>
              </a:lnSpc>
            </a:pPr>
            <a:r>
              <a:rPr lang="en-US" sz="2000" dirty="0" smtClean="0"/>
              <a:t>Private insurers</a:t>
            </a:r>
          </a:p>
          <a:p>
            <a:pPr lvl="1">
              <a:lnSpc>
                <a:spcPct val="80000"/>
              </a:lnSpc>
            </a:pPr>
            <a:r>
              <a:rPr lang="en-US" sz="1600" dirty="0" smtClean="0"/>
              <a:t>Employer sponsored drug coverage for employees and their families</a:t>
            </a:r>
          </a:p>
          <a:p>
            <a:pPr>
              <a:lnSpc>
                <a:spcPct val="80000"/>
              </a:lnSpc>
            </a:pPr>
            <a:endParaRPr lang="en-US" sz="900" dirty="0" smtClean="0"/>
          </a:p>
          <a:p>
            <a:pPr>
              <a:lnSpc>
                <a:spcPct val="80000"/>
              </a:lnSpc>
            </a:pPr>
            <a:r>
              <a:rPr lang="en-US" sz="2000" dirty="0" smtClean="0"/>
              <a:t>Consumers / Out of Pocket</a:t>
            </a:r>
          </a:p>
          <a:p>
            <a:pPr lvl="1">
              <a:lnSpc>
                <a:spcPct val="80000"/>
              </a:lnSpc>
            </a:pPr>
            <a:r>
              <a:rPr lang="en-US" sz="1600" dirty="0" smtClean="0"/>
              <a:t>No coverage / uninsured / underinsured</a:t>
            </a:r>
          </a:p>
          <a:p>
            <a:pPr lvl="2">
              <a:lnSpc>
                <a:spcPct val="80000"/>
              </a:lnSpc>
            </a:pPr>
            <a:r>
              <a:rPr lang="en-US" sz="1500" dirty="0" smtClean="0"/>
              <a:t>Unemployed, self-employed, small employers</a:t>
            </a:r>
          </a:p>
          <a:p>
            <a:pPr lvl="1">
              <a:lnSpc>
                <a:spcPct val="80000"/>
              </a:lnSpc>
            </a:pPr>
            <a:r>
              <a:rPr lang="en-US" sz="1600" dirty="0" smtClean="0"/>
              <a:t>Non-reimbursed drugs (e.g., lifestyle drugs) </a:t>
            </a:r>
          </a:p>
          <a:p>
            <a:pPr lvl="1">
              <a:lnSpc>
                <a:spcPct val="80000"/>
              </a:lnSpc>
            </a:pPr>
            <a:r>
              <a:rPr lang="en-US" sz="1600" dirty="0" smtClean="0"/>
              <a:t>Deductibles / co-payments</a:t>
            </a:r>
          </a:p>
        </p:txBody>
      </p:sp>
      <p:sp>
        <p:nvSpPr>
          <p:cNvPr id="8" name="Slide Number Placeholder 7"/>
          <p:cNvSpPr>
            <a:spLocks noGrp="1"/>
          </p:cNvSpPr>
          <p:nvPr>
            <p:ph type="sldNum" sz="quarter" idx="12"/>
          </p:nvPr>
        </p:nvSpPr>
        <p:spPr/>
        <p:txBody>
          <a:bodyPr/>
          <a:lstStyle/>
          <a:p>
            <a:pPr>
              <a:defRPr/>
            </a:pPr>
            <a:fld id="{9EA3B298-E4CB-4F33-856B-DD428BE0517D}" type="slidenum">
              <a:rPr lang="en-US" smtClean="0"/>
              <a:pPr>
                <a:defRPr/>
              </a:pPr>
              <a:t>6</a:t>
            </a:fld>
            <a:endParaRPr lang="en-US"/>
          </a:p>
        </p:txBody>
      </p:sp>
      <p:graphicFrame>
        <p:nvGraphicFramePr>
          <p:cNvPr id="5" name="Chart 4"/>
          <p:cNvGraphicFramePr/>
          <p:nvPr/>
        </p:nvGraphicFramePr>
        <p:xfrm>
          <a:off x="5181600" y="1905000"/>
          <a:ext cx="3505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a:spLocks noChangeArrowheads="1"/>
          </p:cNvSpPr>
          <p:nvPr/>
        </p:nvSpPr>
        <p:spPr bwMode="auto">
          <a:xfrm>
            <a:off x="5334000" y="4572000"/>
            <a:ext cx="3189288" cy="533400"/>
          </a:xfrm>
          <a:prstGeom prst="rect">
            <a:avLst/>
          </a:prstGeom>
          <a:noFill/>
          <a:ln w="9525">
            <a:noFill/>
            <a:miter lim="800000"/>
            <a:headEnd/>
            <a:tailEnd/>
          </a:ln>
        </p:spPr>
        <p:txBody>
          <a:bodyPr/>
          <a:lstStyle/>
          <a:p>
            <a:pPr marL="228600" indent="-228600" algn="ctr">
              <a:lnSpc>
                <a:spcPct val="95000"/>
              </a:lnSpc>
              <a:spcBef>
                <a:spcPct val="35000"/>
              </a:spcBef>
              <a:buClr>
                <a:srgbClr val="275DA6"/>
              </a:buClr>
            </a:pPr>
            <a:r>
              <a:rPr lang="en-US" sz="1000" dirty="0">
                <a:cs typeface="Arial" pitchFamily="34" charset="0"/>
              </a:rPr>
              <a:t>Source: </a:t>
            </a:r>
            <a:r>
              <a:rPr lang="en-US" sz="1000" dirty="0" smtClean="0">
                <a:cs typeface="Arial" pitchFamily="34" charset="0"/>
              </a:rPr>
              <a:t>Canadian Institute for Health Information (CIHI) ,  </a:t>
            </a:r>
            <a:r>
              <a:rPr lang="en-CA" sz="1000" i="1" dirty="0" smtClean="0">
                <a:cs typeface="Arial" pitchFamily="34" charset="0"/>
              </a:rPr>
              <a:t>Drug Expenditure in Canada, 1985 – 2011 </a:t>
            </a:r>
            <a:r>
              <a:rPr lang="en-CA" sz="1000" dirty="0" smtClean="0">
                <a:cs typeface="Arial" pitchFamily="34" charset="0"/>
              </a:rPr>
              <a:t>(Published 2012)</a:t>
            </a:r>
            <a:endParaRPr lang="en-US" sz="1000" i="1" dirty="0">
              <a:cs typeface="Arial" pitchFamily="34" charset="0"/>
            </a:endParaRPr>
          </a:p>
        </p:txBody>
      </p:sp>
      <p:sp>
        <p:nvSpPr>
          <p:cNvPr id="7" name="TextBox 6"/>
          <p:cNvSpPr txBox="1"/>
          <p:nvPr/>
        </p:nvSpPr>
        <p:spPr>
          <a:xfrm>
            <a:off x="5257800" y="1524000"/>
            <a:ext cx="3276600" cy="954107"/>
          </a:xfrm>
          <a:prstGeom prst="rect">
            <a:avLst/>
          </a:prstGeom>
          <a:noFill/>
        </p:spPr>
        <p:txBody>
          <a:bodyPr wrap="square" rtlCol="0">
            <a:spAutoFit/>
          </a:bodyPr>
          <a:lstStyle/>
          <a:p>
            <a:pPr algn="ctr"/>
            <a:r>
              <a:rPr lang="en-CA" sz="1400" dirty="0" smtClean="0"/>
              <a:t>% Distribution of Rx Drug Expenditures</a:t>
            </a:r>
          </a:p>
          <a:p>
            <a:pPr algn="ctr"/>
            <a:r>
              <a:rPr lang="en-CA" sz="1400" dirty="0" smtClean="0"/>
              <a:t>Canada 2011</a:t>
            </a:r>
          </a:p>
          <a:p>
            <a:pPr algn="ctr"/>
            <a:endParaRPr lang="en-CA" sz="1400" dirty="0" smtClean="0"/>
          </a:p>
          <a:p>
            <a:pPr algn="ctr"/>
            <a:r>
              <a:rPr lang="en-CA" sz="1400" dirty="0" smtClean="0"/>
              <a:t>$27.2 Billion</a:t>
            </a:r>
            <a:endParaRPr lang="en-CA" sz="1400" dirty="0"/>
          </a:p>
        </p:txBody>
      </p:sp>
      <p:sp>
        <p:nvSpPr>
          <p:cNvPr id="10" name="Date Placeholder 9"/>
          <p:cNvSpPr>
            <a:spLocks noGrp="1"/>
          </p:cNvSpPr>
          <p:nvPr>
            <p:ph type="dt" sz="half" idx="10"/>
          </p:nvPr>
        </p:nvSpPr>
        <p:spPr>
          <a:xfrm>
            <a:off x="3505200" y="6400800"/>
            <a:ext cx="2133600" cy="244475"/>
          </a:xfrm>
        </p:spPr>
        <p:txBody>
          <a:bodyPr/>
          <a:lstStyle/>
          <a:p>
            <a:pPr algn="ctr">
              <a:defRPr/>
            </a:pPr>
            <a:r>
              <a:rPr lang="en-US" smtClean="0"/>
              <a:t>June 2013</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Pricing &amp; Reimbursement in Canada</a:t>
            </a:r>
            <a:endParaRPr lang="en-CA" dirty="0"/>
          </a:p>
        </p:txBody>
      </p:sp>
      <p:sp>
        <p:nvSpPr>
          <p:cNvPr id="5" name="Rectangle 4"/>
          <p:cNvSpPr/>
          <p:nvPr/>
        </p:nvSpPr>
        <p:spPr>
          <a:xfrm>
            <a:off x="1763688" y="980728"/>
            <a:ext cx="1224136" cy="432048"/>
          </a:xfrm>
          <a:prstGeom prst="rect">
            <a:avLst/>
          </a:prstGeom>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Pricing</a:t>
            </a:r>
          </a:p>
          <a:p>
            <a:pPr algn="ctr"/>
            <a:r>
              <a:rPr lang="en-CA" sz="1000" b="1" dirty="0" smtClean="0">
                <a:solidFill>
                  <a:schemeClr val="tx2"/>
                </a:solidFill>
              </a:rPr>
              <a:t>(Patented Drugs)</a:t>
            </a:r>
            <a:endParaRPr lang="en-CA" sz="1000" b="1" dirty="0">
              <a:solidFill>
                <a:schemeClr val="tx2"/>
              </a:solidFill>
            </a:endParaRPr>
          </a:p>
        </p:txBody>
      </p:sp>
      <p:sp>
        <p:nvSpPr>
          <p:cNvPr id="6" name="Rectangle 5"/>
          <p:cNvSpPr/>
          <p:nvPr/>
        </p:nvSpPr>
        <p:spPr>
          <a:xfrm>
            <a:off x="3203848" y="980728"/>
            <a:ext cx="3960440" cy="360040"/>
          </a:xfrm>
          <a:prstGeom prst="rect">
            <a:avLst/>
          </a:prstGeom>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Public Reimbursement / Funding</a:t>
            </a:r>
            <a:endParaRPr lang="en-CA" sz="1100" b="1" dirty="0">
              <a:solidFill>
                <a:schemeClr val="tx2"/>
              </a:solidFill>
            </a:endParaRPr>
          </a:p>
        </p:txBody>
      </p:sp>
      <p:sp>
        <p:nvSpPr>
          <p:cNvPr id="7" name="Rectangle 6"/>
          <p:cNvSpPr/>
          <p:nvPr/>
        </p:nvSpPr>
        <p:spPr>
          <a:xfrm>
            <a:off x="7380312" y="980728"/>
            <a:ext cx="1296144" cy="432048"/>
          </a:xfrm>
          <a:prstGeom prst="rect">
            <a:avLst/>
          </a:prstGeom>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Private Reimbursement</a:t>
            </a:r>
            <a:endParaRPr lang="en-CA" sz="1100" b="1" dirty="0">
              <a:solidFill>
                <a:schemeClr val="tx2"/>
              </a:solidFill>
            </a:endParaRPr>
          </a:p>
        </p:txBody>
      </p:sp>
      <p:sp>
        <p:nvSpPr>
          <p:cNvPr id="9" name="Rectangle 8"/>
          <p:cNvSpPr/>
          <p:nvPr/>
        </p:nvSpPr>
        <p:spPr>
          <a:xfrm>
            <a:off x="1763688" y="1916832"/>
            <a:ext cx="1224136" cy="576064"/>
          </a:xfrm>
          <a:prstGeom prst="rect">
            <a:avLst/>
          </a:prstGeom>
          <a:solidFill>
            <a:schemeClr val="accent1">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PMPRB</a:t>
            </a:r>
          </a:p>
        </p:txBody>
      </p:sp>
      <p:sp>
        <p:nvSpPr>
          <p:cNvPr id="10" name="Right Arrow 9"/>
          <p:cNvSpPr/>
          <p:nvPr/>
        </p:nvSpPr>
        <p:spPr>
          <a:xfrm>
            <a:off x="467544" y="1851921"/>
            <a:ext cx="1241684" cy="720080"/>
          </a:xfrm>
          <a:prstGeom prst="rightArrow">
            <a:avLst/>
          </a:prstGeom>
          <a:solidFill>
            <a:schemeClr val="accent1">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2"/>
                </a:solidFill>
              </a:rPr>
              <a:t>Agency</a:t>
            </a:r>
            <a:endParaRPr lang="en-CA" sz="1000" b="1" dirty="0">
              <a:solidFill>
                <a:schemeClr val="tx2"/>
              </a:solidFill>
            </a:endParaRPr>
          </a:p>
        </p:txBody>
      </p:sp>
      <p:sp>
        <p:nvSpPr>
          <p:cNvPr id="11" name="Rectangle 10"/>
          <p:cNvSpPr/>
          <p:nvPr/>
        </p:nvSpPr>
        <p:spPr>
          <a:xfrm>
            <a:off x="3203848" y="1916832"/>
            <a:ext cx="1224136" cy="576064"/>
          </a:xfrm>
          <a:prstGeom prst="rect">
            <a:avLst/>
          </a:prstGeom>
          <a:solidFill>
            <a:schemeClr val="accent1">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CADTH/CDR</a:t>
            </a:r>
          </a:p>
        </p:txBody>
      </p:sp>
      <p:sp>
        <p:nvSpPr>
          <p:cNvPr id="12" name="Rectangle 11"/>
          <p:cNvSpPr/>
          <p:nvPr/>
        </p:nvSpPr>
        <p:spPr>
          <a:xfrm>
            <a:off x="4572000" y="1916832"/>
            <a:ext cx="1224136" cy="576064"/>
          </a:xfrm>
          <a:prstGeom prst="rect">
            <a:avLst/>
          </a:prstGeom>
          <a:solidFill>
            <a:schemeClr val="accent1">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pCODR</a:t>
            </a:r>
          </a:p>
        </p:txBody>
      </p:sp>
      <p:sp>
        <p:nvSpPr>
          <p:cNvPr id="13" name="Rectangle 12"/>
          <p:cNvSpPr/>
          <p:nvPr/>
        </p:nvSpPr>
        <p:spPr>
          <a:xfrm>
            <a:off x="5940152" y="1916832"/>
            <a:ext cx="1224136" cy="576064"/>
          </a:xfrm>
          <a:prstGeom prst="rect">
            <a:avLst/>
          </a:prstGeom>
          <a:solidFill>
            <a:schemeClr val="accent1">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INESSS</a:t>
            </a:r>
          </a:p>
        </p:txBody>
      </p:sp>
      <p:sp>
        <p:nvSpPr>
          <p:cNvPr id="14" name="TextBox 13"/>
          <p:cNvSpPr txBox="1"/>
          <p:nvPr/>
        </p:nvSpPr>
        <p:spPr>
          <a:xfrm>
            <a:off x="3347864" y="1412776"/>
            <a:ext cx="2376264" cy="261610"/>
          </a:xfrm>
          <a:prstGeom prst="rect">
            <a:avLst/>
          </a:prstGeom>
          <a:no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CA" sz="1100" b="1" dirty="0" smtClean="0"/>
              <a:t>Canada (except Quebec)</a:t>
            </a:r>
            <a:endParaRPr lang="en-CA" sz="1100" b="1" dirty="0"/>
          </a:p>
        </p:txBody>
      </p:sp>
      <p:sp>
        <p:nvSpPr>
          <p:cNvPr id="15" name="Rectangle 14"/>
          <p:cNvSpPr/>
          <p:nvPr/>
        </p:nvSpPr>
        <p:spPr>
          <a:xfrm>
            <a:off x="7380312" y="1916832"/>
            <a:ext cx="1296144" cy="576064"/>
          </a:xfrm>
          <a:prstGeom prst="rect">
            <a:avLst/>
          </a:prstGeom>
          <a:solidFill>
            <a:schemeClr val="accent1">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Private Insurers</a:t>
            </a:r>
          </a:p>
        </p:txBody>
      </p:sp>
      <p:sp>
        <p:nvSpPr>
          <p:cNvPr id="16" name="TextBox 15"/>
          <p:cNvSpPr txBox="1"/>
          <p:nvPr/>
        </p:nvSpPr>
        <p:spPr>
          <a:xfrm>
            <a:off x="3203848" y="1628800"/>
            <a:ext cx="1224136" cy="261610"/>
          </a:xfrm>
          <a:prstGeom prst="rect">
            <a:avLst/>
          </a:prstGeom>
          <a:no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CA" sz="1100" b="1" dirty="0" smtClean="0"/>
              <a:t>Non Cancer</a:t>
            </a:r>
            <a:endParaRPr lang="en-CA" sz="1100" b="1" dirty="0"/>
          </a:p>
        </p:txBody>
      </p:sp>
      <p:sp>
        <p:nvSpPr>
          <p:cNvPr id="17" name="TextBox 16"/>
          <p:cNvSpPr txBox="1"/>
          <p:nvPr/>
        </p:nvSpPr>
        <p:spPr>
          <a:xfrm>
            <a:off x="4572000" y="1628800"/>
            <a:ext cx="1224136" cy="261610"/>
          </a:xfrm>
          <a:prstGeom prst="rect">
            <a:avLst/>
          </a:prstGeom>
          <a:no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CA" sz="1100" b="1" dirty="0" smtClean="0"/>
              <a:t> Cancer</a:t>
            </a:r>
            <a:endParaRPr lang="en-CA" sz="1100" b="1" dirty="0"/>
          </a:p>
        </p:txBody>
      </p:sp>
      <p:sp>
        <p:nvSpPr>
          <p:cNvPr id="18" name="TextBox 17"/>
          <p:cNvSpPr txBox="1"/>
          <p:nvPr/>
        </p:nvSpPr>
        <p:spPr>
          <a:xfrm>
            <a:off x="5988260" y="1626474"/>
            <a:ext cx="1224136" cy="261610"/>
          </a:xfrm>
          <a:prstGeom prst="rect">
            <a:avLst/>
          </a:prstGeom>
          <a:no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CA" sz="1100" b="1" dirty="0" smtClean="0"/>
              <a:t>Quebec</a:t>
            </a:r>
            <a:endParaRPr lang="en-CA" sz="1100" b="1" dirty="0"/>
          </a:p>
        </p:txBody>
      </p:sp>
      <p:sp>
        <p:nvSpPr>
          <p:cNvPr id="19" name="TextBox 18"/>
          <p:cNvSpPr txBox="1"/>
          <p:nvPr/>
        </p:nvSpPr>
        <p:spPr>
          <a:xfrm>
            <a:off x="7380312" y="1628800"/>
            <a:ext cx="1224136" cy="261610"/>
          </a:xfrm>
          <a:prstGeom prst="rect">
            <a:avLst/>
          </a:prstGeom>
          <a:no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CA" sz="1100" b="1" dirty="0" smtClean="0"/>
              <a:t>Canada</a:t>
            </a:r>
            <a:endParaRPr lang="en-CA" sz="1100" b="1" dirty="0"/>
          </a:p>
        </p:txBody>
      </p:sp>
      <p:sp>
        <p:nvSpPr>
          <p:cNvPr id="20" name="Rectangle 19"/>
          <p:cNvSpPr/>
          <p:nvPr/>
        </p:nvSpPr>
        <p:spPr>
          <a:xfrm>
            <a:off x="1763688" y="2852936"/>
            <a:ext cx="1224136" cy="576064"/>
          </a:xfrm>
          <a:prstGeom prst="rect">
            <a:avLst/>
          </a:prstGeom>
          <a:solidFill>
            <a:schemeClr val="accent1">
              <a:lumMod val="5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HDAP</a:t>
            </a:r>
          </a:p>
        </p:txBody>
      </p:sp>
      <p:sp>
        <p:nvSpPr>
          <p:cNvPr id="21" name="Right Arrow 20"/>
          <p:cNvSpPr/>
          <p:nvPr/>
        </p:nvSpPr>
        <p:spPr>
          <a:xfrm>
            <a:off x="467544" y="2788025"/>
            <a:ext cx="1241684" cy="720080"/>
          </a:xfrm>
          <a:prstGeom prst="rightArrow">
            <a:avLst/>
          </a:prstGeom>
          <a:solidFill>
            <a:schemeClr val="accent1">
              <a:lumMod val="5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2"/>
                </a:solidFill>
              </a:rPr>
              <a:t>Advice / Guidance</a:t>
            </a:r>
            <a:endParaRPr lang="en-CA" sz="1000" b="1" dirty="0">
              <a:solidFill>
                <a:schemeClr val="tx2"/>
              </a:solidFill>
            </a:endParaRPr>
          </a:p>
        </p:txBody>
      </p:sp>
      <p:sp>
        <p:nvSpPr>
          <p:cNvPr id="22" name="Rectangle 21"/>
          <p:cNvSpPr/>
          <p:nvPr/>
        </p:nvSpPr>
        <p:spPr>
          <a:xfrm>
            <a:off x="3203848" y="2852936"/>
            <a:ext cx="1224136" cy="576064"/>
          </a:xfrm>
          <a:prstGeom prst="rect">
            <a:avLst/>
          </a:prstGeom>
          <a:solidFill>
            <a:schemeClr val="accent1">
              <a:lumMod val="5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CDEC</a:t>
            </a:r>
          </a:p>
        </p:txBody>
      </p:sp>
      <p:sp>
        <p:nvSpPr>
          <p:cNvPr id="23" name="Rectangle 22"/>
          <p:cNvSpPr/>
          <p:nvPr/>
        </p:nvSpPr>
        <p:spPr>
          <a:xfrm>
            <a:off x="4572000" y="2852936"/>
            <a:ext cx="1224136" cy="576064"/>
          </a:xfrm>
          <a:prstGeom prst="rect">
            <a:avLst/>
          </a:prstGeom>
          <a:solidFill>
            <a:schemeClr val="accent1">
              <a:lumMod val="5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pERC</a:t>
            </a:r>
          </a:p>
        </p:txBody>
      </p:sp>
      <p:sp>
        <p:nvSpPr>
          <p:cNvPr id="24" name="Rectangle 23"/>
          <p:cNvSpPr/>
          <p:nvPr/>
        </p:nvSpPr>
        <p:spPr>
          <a:xfrm>
            <a:off x="5940152" y="2852936"/>
            <a:ext cx="1224136" cy="576064"/>
          </a:xfrm>
          <a:prstGeom prst="rect">
            <a:avLst/>
          </a:prstGeom>
          <a:solidFill>
            <a:schemeClr val="accent1">
              <a:lumMod val="5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INESSS</a:t>
            </a:r>
          </a:p>
        </p:txBody>
      </p:sp>
      <p:sp>
        <p:nvSpPr>
          <p:cNvPr id="25" name="Rectangle 24"/>
          <p:cNvSpPr/>
          <p:nvPr/>
        </p:nvSpPr>
        <p:spPr>
          <a:xfrm>
            <a:off x="7380312" y="2852936"/>
            <a:ext cx="1296144" cy="576064"/>
          </a:xfrm>
          <a:prstGeom prst="rect">
            <a:avLst/>
          </a:prstGeom>
          <a:solidFill>
            <a:schemeClr val="accent1">
              <a:lumMod val="5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Formulary Cmte / Plan Design</a:t>
            </a:r>
          </a:p>
        </p:txBody>
      </p:sp>
      <p:sp>
        <p:nvSpPr>
          <p:cNvPr id="26" name="Rectangle 25"/>
          <p:cNvSpPr/>
          <p:nvPr/>
        </p:nvSpPr>
        <p:spPr>
          <a:xfrm>
            <a:off x="1763688" y="3789040"/>
            <a:ext cx="1224136" cy="576064"/>
          </a:xfrm>
          <a:prstGeom prst="rect">
            <a:avLst/>
          </a:prstGeom>
          <a:solidFill>
            <a:schemeClr val="accent2">
              <a:lumMod val="20000"/>
              <a:lumOff val="8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PMPRB</a:t>
            </a:r>
          </a:p>
        </p:txBody>
      </p:sp>
      <p:sp>
        <p:nvSpPr>
          <p:cNvPr id="27" name="Right Arrow 26"/>
          <p:cNvSpPr/>
          <p:nvPr/>
        </p:nvSpPr>
        <p:spPr>
          <a:xfrm>
            <a:off x="467544" y="3724129"/>
            <a:ext cx="1241684" cy="720080"/>
          </a:xfrm>
          <a:prstGeom prst="rightArrow">
            <a:avLst/>
          </a:prstGeom>
          <a:solidFill>
            <a:schemeClr val="accent2">
              <a:lumMod val="20000"/>
              <a:lumOff val="8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2"/>
                </a:solidFill>
              </a:rPr>
              <a:t>Decision Maker</a:t>
            </a:r>
            <a:endParaRPr lang="en-CA" sz="1000" b="1" dirty="0">
              <a:solidFill>
                <a:schemeClr val="tx2"/>
              </a:solidFill>
            </a:endParaRPr>
          </a:p>
        </p:txBody>
      </p:sp>
      <p:sp>
        <p:nvSpPr>
          <p:cNvPr id="28" name="Rectangle 27"/>
          <p:cNvSpPr/>
          <p:nvPr/>
        </p:nvSpPr>
        <p:spPr>
          <a:xfrm>
            <a:off x="3203848" y="3789040"/>
            <a:ext cx="1224136" cy="576064"/>
          </a:xfrm>
          <a:prstGeom prst="rect">
            <a:avLst/>
          </a:prstGeom>
          <a:solidFill>
            <a:schemeClr val="accent2">
              <a:lumMod val="20000"/>
              <a:lumOff val="8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Provincial Drug Plans, NIHB</a:t>
            </a:r>
          </a:p>
        </p:txBody>
      </p:sp>
      <p:sp>
        <p:nvSpPr>
          <p:cNvPr id="29" name="Rectangle 28"/>
          <p:cNvSpPr/>
          <p:nvPr/>
        </p:nvSpPr>
        <p:spPr>
          <a:xfrm>
            <a:off x="4572000" y="3789040"/>
            <a:ext cx="1224136" cy="576064"/>
          </a:xfrm>
          <a:prstGeom prst="rect">
            <a:avLst/>
          </a:prstGeom>
          <a:solidFill>
            <a:schemeClr val="accent2">
              <a:lumMod val="20000"/>
              <a:lumOff val="8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Prov. Plans, Cancer Agencies</a:t>
            </a:r>
          </a:p>
        </p:txBody>
      </p:sp>
      <p:sp>
        <p:nvSpPr>
          <p:cNvPr id="30" name="Rectangle 29"/>
          <p:cNvSpPr/>
          <p:nvPr/>
        </p:nvSpPr>
        <p:spPr>
          <a:xfrm>
            <a:off x="5940152" y="3789040"/>
            <a:ext cx="1224136" cy="576064"/>
          </a:xfrm>
          <a:prstGeom prst="rect">
            <a:avLst/>
          </a:prstGeom>
          <a:solidFill>
            <a:schemeClr val="accent2">
              <a:lumMod val="20000"/>
              <a:lumOff val="8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Minister of Health</a:t>
            </a:r>
          </a:p>
        </p:txBody>
      </p:sp>
      <p:sp>
        <p:nvSpPr>
          <p:cNvPr id="31" name="Rectangle 30"/>
          <p:cNvSpPr/>
          <p:nvPr/>
        </p:nvSpPr>
        <p:spPr>
          <a:xfrm>
            <a:off x="7380312" y="3789040"/>
            <a:ext cx="1296144" cy="576064"/>
          </a:xfrm>
          <a:prstGeom prst="rect">
            <a:avLst/>
          </a:prstGeom>
          <a:solidFill>
            <a:schemeClr val="accent2">
              <a:lumMod val="20000"/>
              <a:lumOff val="8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Private Drug Plan Sponsor</a:t>
            </a:r>
          </a:p>
        </p:txBody>
      </p:sp>
      <p:sp>
        <p:nvSpPr>
          <p:cNvPr id="32" name="Rectangle 31"/>
          <p:cNvSpPr/>
          <p:nvPr/>
        </p:nvSpPr>
        <p:spPr>
          <a:xfrm>
            <a:off x="1763688" y="4725144"/>
            <a:ext cx="1224136" cy="576064"/>
          </a:xfrm>
          <a:prstGeom prst="rect">
            <a:avLst/>
          </a:prstGeom>
          <a:solidFill>
            <a:schemeClr val="accent2">
              <a:lumMod val="40000"/>
              <a:lumOff val="6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Maximum Allowable Price</a:t>
            </a:r>
          </a:p>
        </p:txBody>
      </p:sp>
      <p:sp>
        <p:nvSpPr>
          <p:cNvPr id="33" name="Right Arrow 32"/>
          <p:cNvSpPr/>
          <p:nvPr/>
        </p:nvSpPr>
        <p:spPr>
          <a:xfrm>
            <a:off x="467544" y="4660233"/>
            <a:ext cx="1241684" cy="720080"/>
          </a:xfrm>
          <a:prstGeom prst="rightArrow">
            <a:avLst/>
          </a:prstGeom>
          <a:solidFill>
            <a:schemeClr val="accent2">
              <a:lumMod val="40000"/>
              <a:lumOff val="6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2"/>
                </a:solidFill>
              </a:rPr>
              <a:t>Decision </a:t>
            </a:r>
            <a:endParaRPr lang="en-CA" sz="1000" b="1" dirty="0">
              <a:solidFill>
                <a:schemeClr val="tx2"/>
              </a:solidFill>
            </a:endParaRPr>
          </a:p>
        </p:txBody>
      </p:sp>
      <p:sp>
        <p:nvSpPr>
          <p:cNvPr id="34" name="Rectangle 33"/>
          <p:cNvSpPr/>
          <p:nvPr/>
        </p:nvSpPr>
        <p:spPr>
          <a:xfrm>
            <a:off x="3203848" y="4725144"/>
            <a:ext cx="1224136" cy="576064"/>
          </a:xfrm>
          <a:prstGeom prst="rect">
            <a:avLst/>
          </a:prstGeom>
          <a:solidFill>
            <a:schemeClr val="accent2">
              <a:lumMod val="40000"/>
              <a:lumOff val="6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Formulary Listing Decision</a:t>
            </a:r>
          </a:p>
        </p:txBody>
      </p:sp>
      <p:sp>
        <p:nvSpPr>
          <p:cNvPr id="35" name="Rectangle 34"/>
          <p:cNvSpPr/>
          <p:nvPr/>
        </p:nvSpPr>
        <p:spPr>
          <a:xfrm>
            <a:off x="4572000" y="4725144"/>
            <a:ext cx="1224136" cy="576064"/>
          </a:xfrm>
          <a:prstGeom prst="rect">
            <a:avLst/>
          </a:prstGeom>
          <a:solidFill>
            <a:schemeClr val="accent2">
              <a:lumMod val="40000"/>
              <a:lumOff val="6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Listing, Funding Decision</a:t>
            </a:r>
          </a:p>
        </p:txBody>
      </p:sp>
      <p:sp>
        <p:nvSpPr>
          <p:cNvPr id="36" name="Rectangle 35"/>
          <p:cNvSpPr/>
          <p:nvPr/>
        </p:nvSpPr>
        <p:spPr>
          <a:xfrm>
            <a:off x="5940152" y="4725144"/>
            <a:ext cx="1224136" cy="576064"/>
          </a:xfrm>
          <a:prstGeom prst="rect">
            <a:avLst/>
          </a:prstGeom>
          <a:solidFill>
            <a:schemeClr val="accent2">
              <a:lumMod val="40000"/>
              <a:lumOff val="6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Formulary Listing Decision</a:t>
            </a:r>
          </a:p>
        </p:txBody>
      </p:sp>
      <p:sp>
        <p:nvSpPr>
          <p:cNvPr id="37" name="Rectangle 36"/>
          <p:cNvSpPr/>
          <p:nvPr/>
        </p:nvSpPr>
        <p:spPr>
          <a:xfrm>
            <a:off x="7380312" y="4725144"/>
            <a:ext cx="1296144" cy="576064"/>
          </a:xfrm>
          <a:prstGeom prst="rect">
            <a:avLst/>
          </a:prstGeom>
          <a:solidFill>
            <a:schemeClr val="accent2">
              <a:lumMod val="40000"/>
              <a:lumOff val="6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Benefit Decision</a:t>
            </a:r>
          </a:p>
        </p:txBody>
      </p:sp>
      <p:sp>
        <p:nvSpPr>
          <p:cNvPr id="38" name="Rectangle 37"/>
          <p:cNvSpPr/>
          <p:nvPr/>
        </p:nvSpPr>
        <p:spPr>
          <a:xfrm>
            <a:off x="1763688" y="5661248"/>
            <a:ext cx="1224136" cy="576064"/>
          </a:xfrm>
          <a:prstGeom prst="rect">
            <a:avLst/>
          </a:prstGeom>
          <a:solidFill>
            <a:schemeClr val="accent2">
              <a:lumMod val="60000"/>
              <a:lumOff val="4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All</a:t>
            </a:r>
          </a:p>
        </p:txBody>
      </p:sp>
      <p:sp>
        <p:nvSpPr>
          <p:cNvPr id="39" name="Right Arrow 38"/>
          <p:cNvSpPr/>
          <p:nvPr/>
        </p:nvSpPr>
        <p:spPr>
          <a:xfrm>
            <a:off x="467544" y="5596337"/>
            <a:ext cx="1241684" cy="720080"/>
          </a:xfrm>
          <a:prstGeom prst="rightArrow">
            <a:avLst/>
          </a:prstGeom>
          <a:solidFill>
            <a:schemeClr val="accent2">
              <a:lumMod val="60000"/>
              <a:lumOff val="4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2"/>
                </a:solidFill>
              </a:rPr>
              <a:t>Prim. Target Population </a:t>
            </a:r>
            <a:endParaRPr lang="en-CA" sz="1000" b="1" dirty="0">
              <a:solidFill>
                <a:schemeClr val="tx2"/>
              </a:solidFill>
            </a:endParaRPr>
          </a:p>
        </p:txBody>
      </p:sp>
      <p:sp>
        <p:nvSpPr>
          <p:cNvPr id="40" name="Rectangle 39"/>
          <p:cNvSpPr/>
          <p:nvPr/>
        </p:nvSpPr>
        <p:spPr>
          <a:xfrm>
            <a:off x="3203848" y="5661248"/>
            <a:ext cx="1224136" cy="576064"/>
          </a:xfrm>
          <a:prstGeom prst="rect">
            <a:avLst/>
          </a:prstGeom>
          <a:solidFill>
            <a:schemeClr val="accent2">
              <a:lumMod val="60000"/>
              <a:lumOff val="4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Over 65, Poor, Cost to Income</a:t>
            </a:r>
          </a:p>
        </p:txBody>
      </p:sp>
      <p:sp>
        <p:nvSpPr>
          <p:cNvPr id="41" name="Rectangle 40"/>
          <p:cNvSpPr/>
          <p:nvPr/>
        </p:nvSpPr>
        <p:spPr>
          <a:xfrm>
            <a:off x="4572000" y="5661248"/>
            <a:ext cx="1224136" cy="576064"/>
          </a:xfrm>
          <a:prstGeom prst="rect">
            <a:avLst/>
          </a:prstGeom>
          <a:solidFill>
            <a:schemeClr val="accent2">
              <a:lumMod val="60000"/>
              <a:lumOff val="4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Cancer Patients</a:t>
            </a:r>
          </a:p>
        </p:txBody>
      </p:sp>
      <p:sp>
        <p:nvSpPr>
          <p:cNvPr id="42" name="Rectangle 41"/>
          <p:cNvSpPr/>
          <p:nvPr/>
        </p:nvSpPr>
        <p:spPr>
          <a:xfrm>
            <a:off x="5940152" y="5661248"/>
            <a:ext cx="1224136" cy="576064"/>
          </a:xfrm>
          <a:prstGeom prst="rect">
            <a:avLst/>
          </a:prstGeom>
          <a:solidFill>
            <a:schemeClr val="accent2">
              <a:lumMod val="60000"/>
              <a:lumOff val="4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Over 65, Uninsured</a:t>
            </a:r>
          </a:p>
        </p:txBody>
      </p:sp>
      <p:sp>
        <p:nvSpPr>
          <p:cNvPr id="43" name="Rectangle 42"/>
          <p:cNvSpPr/>
          <p:nvPr/>
        </p:nvSpPr>
        <p:spPr>
          <a:xfrm>
            <a:off x="7380312" y="5661248"/>
            <a:ext cx="1296144" cy="576064"/>
          </a:xfrm>
          <a:prstGeom prst="rect">
            <a:avLst/>
          </a:prstGeom>
          <a:solidFill>
            <a:schemeClr val="accent2">
              <a:lumMod val="60000"/>
              <a:lumOff val="40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2"/>
                </a:solidFill>
              </a:rPr>
              <a:t>Working Population</a:t>
            </a:r>
          </a:p>
        </p:txBody>
      </p:sp>
      <p:cxnSp>
        <p:nvCxnSpPr>
          <p:cNvPr id="46" name="Straight Connector 45"/>
          <p:cNvCxnSpPr/>
          <p:nvPr/>
        </p:nvCxnSpPr>
        <p:spPr>
          <a:xfrm rot="16200000" flipH="1">
            <a:off x="448655" y="3591904"/>
            <a:ext cx="5253384" cy="31031"/>
          </a:xfrm>
          <a:prstGeom prst="line">
            <a:avLst/>
          </a:prstGeom>
          <a:ln w="57150" cmpd="dbl">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4633807" y="3583219"/>
            <a:ext cx="5240110" cy="35128"/>
          </a:xfrm>
          <a:prstGeom prst="line">
            <a:avLst/>
          </a:prstGeom>
          <a:ln w="57150" cmpd="dbl">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63688" y="1628800"/>
            <a:ext cx="1224136" cy="261610"/>
          </a:xfrm>
          <a:prstGeom prst="rect">
            <a:avLst/>
          </a:prstGeom>
          <a:no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CA" sz="1100" b="1" dirty="0" smtClean="0"/>
              <a:t>Canada</a:t>
            </a:r>
            <a:endParaRPr lang="en-CA" sz="1100" b="1" dirty="0"/>
          </a:p>
        </p:txBody>
      </p:sp>
      <p:sp>
        <p:nvSpPr>
          <p:cNvPr id="44" name="Slide Number Placeholder 43"/>
          <p:cNvSpPr>
            <a:spLocks noGrp="1"/>
          </p:cNvSpPr>
          <p:nvPr>
            <p:ph type="sldNum" sz="quarter" idx="12"/>
          </p:nvPr>
        </p:nvSpPr>
        <p:spPr/>
        <p:txBody>
          <a:bodyPr/>
          <a:lstStyle/>
          <a:p>
            <a:pPr>
              <a:defRPr/>
            </a:pPr>
            <a:fld id="{2B92475C-B9FA-44FF-8407-A2938BB47C96}" type="slidenum">
              <a:rPr lang="en-US" smtClean="0"/>
              <a:pPr>
                <a:defRPr/>
              </a:pPr>
              <a:t>7</a:t>
            </a:fld>
            <a:endParaRPr lang="en-US"/>
          </a:p>
        </p:txBody>
      </p:sp>
      <p:sp>
        <p:nvSpPr>
          <p:cNvPr id="45" name="Date Placeholder 44"/>
          <p:cNvSpPr>
            <a:spLocks noGrp="1"/>
          </p:cNvSpPr>
          <p:nvPr>
            <p:ph type="dt" sz="half" idx="10"/>
          </p:nvPr>
        </p:nvSpPr>
        <p:spPr>
          <a:xfrm>
            <a:off x="3505200" y="6400800"/>
            <a:ext cx="2133600" cy="244475"/>
          </a:xfrm>
        </p:spPr>
        <p:txBody>
          <a:bodyPr/>
          <a:lstStyle/>
          <a:p>
            <a:pPr algn="ctr">
              <a:defRPr/>
            </a:pPr>
            <a:r>
              <a:rPr lang="en-US" smtClean="0"/>
              <a:t>June 2013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799" y="31750"/>
            <a:ext cx="8001001" cy="958850"/>
          </a:xfrm>
        </p:spPr>
        <p:txBody>
          <a:bodyPr/>
          <a:lstStyle/>
          <a:p>
            <a:r>
              <a:rPr lang="en-US" sz="2400" dirty="0" smtClean="0"/>
              <a:t>CADTH and Common Drug Review (CDR)</a:t>
            </a:r>
            <a:endParaRPr lang="en-CA" sz="2400" dirty="0" smtClean="0"/>
          </a:p>
        </p:txBody>
      </p:sp>
      <p:sp>
        <p:nvSpPr>
          <p:cNvPr id="1029" name="Rectangle 3"/>
          <p:cNvSpPr>
            <a:spLocks noGrp="1" noChangeArrowheads="1"/>
          </p:cNvSpPr>
          <p:nvPr>
            <p:ph type="body" sz="half" idx="1"/>
          </p:nvPr>
        </p:nvSpPr>
        <p:spPr>
          <a:xfrm>
            <a:off x="457200" y="1066800"/>
            <a:ext cx="4038600" cy="5257800"/>
          </a:xfrm>
          <a:noFill/>
          <a:ln cap="rnd">
            <a:solidFill>
              <a:schemeClr val="tx1"/>
            </a:solidFill>
            <a:prstDash val="sysDot"/>
          </a:ln>
        </p:spPr>
        <p:txBody>
          <a:bodyPr/>
          <a:lstStyle/>
          <a:p>
            <a:pPr>
              <a:spcAft>
                <a:spcPts val="1200"/>
              </a:spcAft>
            </a:pPr>
            <a:r>
              <a:rPr lang="en-US" sz="1600" dirty="0" smtClean="0"/>
              <a:t>The CDR reviews new drugs and provides formulary listing recommendations to all publicly-funded drug benefit plans in Canada except Quebec</a:t>
            </a:r>
          </a:p>
          <a:p>
            <a:pPr>
              <a:spcAft>
                <a:spcPts val="1200"/>
              </a:spcAft>
            </a:pPr>
            <a:r>
              <a:rPr lang="en-US" sz="1600" dirty="0" smtClean="0"/>
              <a:t>The CDR Directorate oversees clinical and P/E reviews but not budget impact (each drug plan reviews BI)</a:t>
            </a:r>
          </a:p>
          <a:p>
            <a:pPr>
              <a:spcAft>
                <a:spcPts val="600"/>
              </a:spcAft>
            </a:pPr>
            <a:r>
              <a:rPr lang="en-US" sz="1600" dirty="0" smtClean="0"/>
              <a:t>Each plan independently advises manufacturer of its listing decision and coverage status of the drug. </a:t>
            </a:r>
          </a:p>
          <a:p>
            <a:pPr lvl="1">
              <a:spcAft>
                <a:spcPts val="1200"/>
              </a:spcAft>
            </a:pPr>
            <a:r>
              <a:rPr lang="en-US" sz="1600" dirty="0" smtClean="0"/>
              <a:t>Affordability / budget impact are the key factors for the drug plans</a:t>
            </a:r>
            <a:endParaRPr lang="en-CA" sz="1600" dirty="0" smtClean="0"/>
          </a:p>
          <a:p>
            <a:pPr>
              <a:spcAft>
                <a:spcPts val="1200"/>
              </a:spcAft>
            </a:pPr>
            <a:r>
              <a:rPr lang="en-CA" sz="1600" dirty="0" smtClean="0"/>
              <a:t>The pan-Canadian Oncology Drug Review (pCODR)  reviews and provides recommendations for cancer drugs</a:t>
            </a:r>
          </a:p>
          <a:p>
            <a:pPr>
              <a:spcAft>
                <a:spcPts val="1200"/>
              </a:spcAft>
              <a:buNone/>
            </a:pPr>
            <a:endParaRPr lang="en-CA" sz="1600" dirty="0" smtClean="0"/>
          </a:p>
        </p:txBody>
      </p:sp>
      <p:graphicFrame>
        <p:nvGraphicFramePr>
          <p:cNvPr id="5" name="Object 2"/>
          <p:cNvGraphicFramePr>
            <a:graphicFrameLocks noGrp="1" noChangeAspect="1"/>
          </p:cNvGraphicFramePr>
          <p:nvPr>
            <p:ph sz="half" idx="2"/>
          </p:nvPr>
        </p:nvGraphicFramePr>
        <p:xfrm>
          <a:off x="4114800" y="1524000"/>
          <a:ext cx="50292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p:cNvSpPr>
            <a:spLocks noGrp="1"/>
          </p:cNvSpPr>
          <p:nvPr>
            <p:ph type="dt" sz="half" idx="10"/>
          </p:nvPr>
        </p:nvSpPr>
        <p:spPr>
          <a:xfrm>
            <a:off x="3505200" y="6400800"/>
            <a:ext cx="2133600" cy="244475"/>
          </a:xfrm>
        </p:spPr>
        <p:txBody>
          <a:bodyPr/>
          <a:lstStyle/>
          <a:p>
            <a:pPr>
              <a:defRPr/>
            </a:pPr>
            <a:r>
              <a:rPr lang="en-US" smtClean="0"/>
              <a:t>June 2013</a:t>
            </a:r>
            <a:endParaRPr lang="en-US" dirty="0"/>
          </a:p>
        </p:txBody>
      </p:sp>
      <p:sp>
        <p:nvSpPr>
          <p:cNvPr id="8" name="Slide Number Placeholder 7"/>
          <p:cNvSpPr>
            <a:spLocks noGrp="1"/>
          </p:cNvSpPr>
          <p:nvPr>
            <p:ph type="sldNum" sz="quarter" idx="12"/>
          </p:nvPr>
        </p:nvSpPr>
        <p:spPr/>
        <p:txBody>
          <a:bodyPr/>
          <a:lstStyle/>
          <a:p>
            <a:pPr>
              <a:defRPr/>
            </a:pPr>
            <a:fld id="{5A1E4D24-C61F-4516-ABAF-57BC4A34FCC0}"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z="2400" dirty="0">
                <a:latin typeface="Calibri" pitchFamily="34" charset="0"/>
              </a:rPr>
              <a:t>Comparison of CDR and SMC Final Recommendations</a:t>
            </a:r>
            <a:br>
              <a:rPr lang="en-US" sz="2400" dirty="0">
                <a:latin typeface="Calibri" pitchFamily="34" charset="0"/>
              </a:rPr>
            </a:br>
            <a:r>
              <a:rPr lang="en-US" sz="1800" dirty="0">
                <a:latin typeface="Calibri" pitchFamily="34" charset="0"/>
              </a:rPr>
              <a:t>(110 drugs reviewed by both CDR and SMC as of March 2013)</a:t>
            </a:r>
            <a:endParaRPr lang="en-CA" sz="1800" dirty="0">
              <a:latin typeface="Calibri" pitchFamily="34" charset="0"/>
            </a:endParaRPr>
          </a:p>
        </p:txBody>
      </p:sp>
      <p:sp>
        <p:nvSpPr>
          <p:cNvPr id="4" name="Date Placeholder 3"/>
          <p:cNvSpPr>
            <a:spLocks noGrp="1"/>
          </p:cNvSpPr>
          <p:nvPr>
            <p:ph type="dt" sz="half" idx="10"/>
          </p:nvPr>
        </p:nvSpPr>
        <p:spPr/>
        <p:txBody>
          <a:bodyPr/>
          <a:lstStyle/>
          <a:p>
            <a:pPr>
              <a:defRPr/>
            </a:pPr>
            <a:r>
              <a:rPr lang="en-US" smtClean="0"/>
              <a:t>June 2013</a:t>
            </a:r>
            <a:endParaRPr lang="en-US"/>
          </a:p>
        </p:txBody>
      </p:sp>
      <p:sp>
        <p:nvSpPr>
          <p:cNvPr id="5" name="Slide Number Placeholder 4"/>
          <p:cNvSpPr>
            <a:spLocks noGrp="1"/>
          </p:cNvSpPr>
          <p:nvPr>
            <p:ph type="sldNum" sz="quarter" idx="12"/>
          </p:nvPr>
        </p:nvSpPr>
        <p:spPr/>
        <p:txBody>
          <a:bodyPr/>
          <a:lstStyle/>
          <a:p>
            <a:pPr>
              <a:defRPr/>
            </a:pPr>
            <a:fld id="{C74090F9-17C8-49B1-9FD3-8DDB8938C06C}" type="slidenum">
              <a:rPr lang="en-US" smtClean="0"/>
              <a:pPr>
                <a:defRPr/>
              </a:pPr>
              <a:t>9</a:t>
            </a:fld>
            <a:endParaRPr lang="en-US"/>
          </a:p>
        </p:txBody>
      </p:sp>
      <p:graphicFrame>
        <p:nvGraphicFramePr>
          <p:cNvPr id="23" name="Chart 22"/>
          <p:cNvGraphicFramePr>
            <a:graphicFrameLocks/>
          </p:cNvGraphicFramePr>
          <p:nvPr>
            <p:extLst>
              <p:ext uri="{D42A27DB-BD31-4B8C-83A1-F6EECF244321}">
                <p14:modId xmlns:p14="http://schemas.microsoft.com/office/powerpoint/2010/main" val="2565996688"/>
              </p:ext>
            </p:extLst>
          </p:nvPr>
        </p:nvGraphicFramePr>
        <p:xfrm>
          <a:off x="457198" y="990600"/>
          <a:ext cx="8305802"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3"/>
          <p:cNvSpPr txBox="1">
            <a:spLocks noChangeArrowheads="1"/>
          </p:cNvSpPr>
          <p:nvPr/>
        </p:nvSpPr>
        <p:spPr bwMode="auto">
          <a:xfrm>
            <a:off x="457198" y="4114800"/>
            <a:ext cx="8153401" cy="2271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baseline="0">
                <a:solidFill>
                  <a:schemeClr val="tx1"/>
                </a:solidFill>
                <a:latin typeface="Calibri" pitchFamily="34" charset="0"/>
              </a:defRPr>
            </a:lvl2pPr>
            <a:lvl3pPr marL="1143000" indent="-228600" algn="l" rtl="0" eaLnBrk="0" fontAlgn="base" hangingPunct="0">
              <a:spcBef>
                <a:spcPct val="20000"/>
              </a:spcBef>
              <a:spcAft>
                <a:spcPct val="0"/>
              </a:spcAft>
              <a:buChar char="•"/>
              <a:defRPr sz="1800" baseline="0">
                <a:solidFill>
                  <a:schemeClr val="tx1"/>
                </a:solidFill>
                <a:latin typeface="Calibri" pitchFamily="34" charset="0"/>
              </a:defRPr>
            </a:lvl3pPr>
            <a:lvl4pPr marL="1600200" indent="-228600" algn="l" rtl="0" eaLnBrk="0" fontAlgn="base" hangingPunct="0">
              <a:spcBef>
                <a:spcPct val="20000"/>
              </a:spcBef>
              <a:spcAft>
                <a:spcPct val="0"/>
              </a:spcAft>
              <a:buChar char="–"/>
              <a:defRPr sz="1400">
                <a:solidFill>
                  <a:schemeClr val="tx1"/>
                </a:solidFill>
                <a:latin typeface="Calibri" pitchFamily="34" charset="0"/>
              </a:defRPr>
            </a:lvl4pPr>
            <a:lvl5pPr marL="20574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85000"/>
              </a:lnSpc>
              <a:spcBef>
                <a:spcPct val="50000"/>
              </a:spcBef>
              <a:spcAft>
                <a:spcPct val="15000"/>
              </a:spcAft>
            </a:pPr>
            <a:r>
              <a:rPr lang="en-CA" sz="1600" kern="0" dirty="0" smtClean="0"/>
              <a:t>Scottish Medicine Consortium (SMC) is far more likely than the Canadian CDR to recommend new drugs be publicly funded. </a:t>
            </a:r>
          </a:p>
          <a:p>
            <a:pPr>
              <a:lnSpc>
                <a:spcPct val="85000"/>
              </a:lnSpc>
              <a:spcBef>
                <a:spcPct val="50000"/>
              </a:spcBef>
              <a:spcAft>
                <a:spcPct val="15000"/>
              </a:spcAft>
            </a:pPr>
            <a:r>
              <a:rPr lang="en-CA" sz="1600" kern="0" dirty="0" smtClean="0"/>
              <a:t>Analysis suggests that CDR is unconvinced that new products offer incremental value when older, less expensive alternatives are available. </a:t>
            </a:r>
            <a:endParaRPr lang="en-US" sz="1600" kern="0" dirty="0" smtClean="0"/>
          </a:p>
          <a:p>
            <a:pPr>
              <a:lnSpc>
                <a:spcPct val="85000"/>
              </a:lnSpc>
              <a:spcBef>
                <a:spcPct val="50000"/>
              </a:spcBef>
              <a:spcAft>
                <a:spcPct val="15000"/>
              </a:spcAft>
            </a:pPr>
            <a:r>
              <a:rPr lang="en-CA" sz="1600" kern="0" dirty="0" smtClean="0"/>
              <a:t>These results are consistent with other studies that concluded that CDR is more restrictive than decisions made by other HTA agencies.</a:t>
            </a:r>
          </a:p>
          <a:p>
            <a:pPr marL="0" indent="0">
              <a:lnSpc>
                <a:spcPct val="85000"/>
              </a:lnSpc>
              <a:spcBef>
                <a:spcPct val="50000"/>
              </a:spcBef>
              <a:spcAft>
                <a:spcPct val="15000"/>
              </a:spcAft>
              <a:buNone/>
            </a:pPr>
            <a:r>
              <a:rPr lang="en-US" sz="1400" dirty="0">
                <a:cs typeface="Arial" pitchFamily="34" charset="0"/>
              </a:rPr>
              <a:t>Source: Canadian Agency for Drugs and Technology in Health (CADTH), Scottish Medicines Consortium (SMC)</a:t>
            </a:r>
            <a:endParaRPr lang="en-US" sz="1400" i="1" dirty="0">
              <a:cs typeface="Arial" pitchFamily="34" charset="0"/>
            </a:endParaRPr>
          </a:p>
          <a:p>
            <a:pPr marL="0" indent="0">
              <a:lnSpc>
                <a:spcPct val="85000"/>
              </a:lnSpc>
              <a:spcBef>
                <a:spcPct val="50000"/>
              </a:spcBef>
              <a:spcAft>
                <a:spcPct val="15000"/>
              </a:spcAft>
              <a:buNone/>
            </a:pPr>
            <a:endParaRPr lang="en-US" sz="1400" kern="0" dirty="0" smtClean="0"/>
          </a:p>
        </p:txBody>
      </p:sp>
    </p:spTree>
    <p:extLst>
      <p:ext uri="{BB962C8B-B14F-4D97-AF65-F5344CB8AC3E}">
        <p14:creationId xmlns:p14="http://schemas.microsoft.com/office/powerpoint/2010/main" val="2434320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25630</TotalTime>
  <Words>3112</Words>
  <Application>Microsoft Office PowerPoint</Application>
  <PresentationFormat>On-screen Show (4:3)</PresentationFormat>
  <Paragraphs>491</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 Anticipating and Adapting to Global Trends in Pharmaceutical Pricing and Reimbursement in Canada  W. Neil Palmer President &amp; Principal Consultant Neil.Palmer@pdci.ca   </vt:lpstr>
      <vt:lpstr>Outline</vt:lpstr>
      <vt:lpstr>Canada in a Global Context</vt:lpstr>
      <vt:lpstr>Canada as percentage of Global Market</vt:lpstr>
      <vt:lpstr>Canadian Pharma market larger than UK, Spain</vt:lpstr>
      <vt:lpstr>Who pays for prescription drugs in Canada?</vt:lpstr>
      <vt:lpstr>Pricing &amp; Reimbursement in Canada</vt:lpstr>
      <vt:lpstr>CADTH and Common Drug Review (CDR)</vt:lpstr>
      <vt:lpstr>Comparison of CDR and SMC Final Recommendations (110 drugs reviewed by both CDR and SMC as of March 2013)</vt:lpstr>
      <vt:lpstr>International Changes that could impact Canadian Pricing</vt:lpstr>
      <vt:lpstr>AMNOG (Germany)</vt:lpstr>
      <vt:lpstr>AMNOG Process – New Medicines</vt:lpstr>
      <vt:lpstr>AMNOG:  Price Implications of “Additional Benefit”</vt:lpstr>
      <vt:lpstr>“Additional Benefit”: GBA vs IQWiG</vt:lpstr>
      <vt:lpstr>AMNOG – Rebates are public</vt:lpstr>
      <vt:lpstr>Lessons from Benefit Assessments in Germany</vt:lpstr>
      <vt:lpstr>Retrospective AMNOG reviews (and price cuts) Source: Scrip</vt:lpstr>
      <vt:lpstr>Value Based Pricing (UK)</vt:lpstr>
      <vt:lpstr>Pharmaceutical Price Regulation Scheme (PPRS)</vt:lpstr>
      <vt:lpstr>History of PPRS</vt:lpstr>
      <vt:lpstr>Value Based Pricing: Objectives</vt:lpstr>
      <vt:lpstr>Outline of the Proposed Value Based Pricing System</vt:lpstr>
      <vt:lpstr>Value Based Pricing – Extensive Consultations</vt:lpstr>
      <vt:lpstr>Value Based Pricing Outlook</vt:lpstr>
      <vt:lpstr>International Price Referencing</vt:lpstr>
      <vt:lpstr>Impact of International Price Referencing (OECD)</vt:lpstr>
      <vt:lpstr>Foreign to Canadian Prices</vt:lpstr>
      <vt:lpstr>Average Foreign to Canada Price Ratios, Patented Medicines</vt:lpstr>
      <vt:lpstr>Impact of Exchange Rates</vt:lpstr>
      <vt:lpstr>Price Changes in PMPRB reference countries</vt:lpstr>
      <vt:lpstr>International HTA Collaboration</vt:lpstr>
      <vt:lpstr>International HTA Collaboration</vt:lpstr>
      <vt:lpstr>HTA collaboration in Europe: EUnetHTA</vt:lpstr>
      <vt:lpstr>INAHTA: International Network of Agencies for Health Technology Assessment</vt:lpstr>
      <vt:lpstr>INAHTA International Network of Agencies for Health Technology Assessment</vt:lpstr>
      <vt:lpstr>Canada – EU Free Trade Agreement</vt:lpstr>
      <vt:lpstr>Canada - EU Trade Agreement - CETA</vt:lpstr>
      <vt:lpstr>US Affordable Care Act</vt:lpstr>
      <vt:lpstr>Affordable Care Act Implications for drug pricing</vt:lpstr>
      <vt:lpstr>Outlook</vt:lpstr>
      <vt:lpstr>Outlook</vt:lpstr>
      <vt:lpstr>Thank you</vt:lpstr>
      <vt:lpstr>Biography</vt:lpstr>
    </vt:vector>
  </TitlesOfParts>
  <Company>PDCI Market Access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Palmer</dc:creator>
  <cp:lastModifiedBy>Neil Palmer</cp:lastModifiedBy>
  <cp:revision>633</cp:revision>
  <cp:lastPrinted>2013-06-04T03:27:48Z</cp:lastPrinted>
  <dcterms:created xsi:type="dcterms:W3CDTF">2009-07-24T19:44:09Z</dcterms:created>
  <dcterms:modified xsi:type="dcterms:W3CDTF">2013-06-04T12:24:15Z</dcterms:modified>
</cp:coreProperties>
</file>